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8"/>
  </p:notesMasterIdLst>
  <p:sldIdLst>
    <p:sldId id="256" r:id="rId2"/>
    <p:sldId id="307" r:id="rId3"/>
    <p:sldId id="308" r:id="rId4"/>
    <p:sldId id="311" r:id="rId5"/>
    <p:sldId id="312" r:id="rId6"/>
    <p:sldId id="309" r:id="rId7"/>
    <p:sldId id="313" r:id="rId8"/>
    <p:sldId id="314" r:id="rId9"/>
    <p:sldId id="316" r:id="rId10"/>
    <p:sldId id="317" r:id="rId11"/>
    <p:sldId id="318" r:id="rId12"/>
    <p:sldId id="320" r:id="rId13"/>
    <p:sldId id="321" r:id="rId14"/>
    <p:sldId id="322" r:id="rId15"/>
    <p:sldId id="323" r:id="rId16"/>
    <p:sldId id="32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30" autoAdjust="0"/>
  </p:normalViewPr>
  <p:slideViewPr>
    <p:cSldViewPr snapToGrid="0" snapToObjects="1">
      <p:cViewPr>
        <p:scale>
          <a:sx n="125" d="100"/>
          <a:sy n="125" d="100"/>
        </p:scale>
        <p:origin x="1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2B2E6-0350-D24E-96A6-36866FAA282A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07B1-86B7-7540-8935-F691C9EF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6598145-CC03-0246-A333-FD426F44ED8B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38" y="607949"/>
            <a:ext cx="8434010" cy="2917591"/>
          </a:xfrm>
        </p:spPr>
        <p:txBody>
          <a:bodyPr/>
          <a:lstStyle/>
          <a:p>
            <a:r>
              <a:rPr lang="en-US" dirty="0" smtClean="0"/>
              <a:t>Sample-optimal</a:t>
            </a:r>
            <a:br>
              <a:rPr lang="en-US" dirty="0" smtClean="0"/>
            </a:br>
            <a:r>
              <a:rPr lang="en-US" dirty="0"/>
              <a:t>tomography</a:t>
            </a:r>
            <a:br>
              <a:rPr lang="en-US" dirty="0"/>
            </a:br>
            <a:r>
              <a:rPr lang="en-US" dirty="0"/>
              <a:t>of quantum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033" y="3777344"/>
            <a:ext cx="7628368" cy="18428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Jeongwan Haah (MIT)</a:t>
            </a:r>
          </a:p>
          <a:p>
            <a:r>
              <a:rPr lang="en-US" sz="2400" dirty="0" smtClean="0"/>
              <a:t>Aram Harrow (MIT)</a:t>
            </a:r>
          </a:p>
          <a:p>
            <a:r>
              <a:rPr lang="en-US" sz="2400" dirty="0"/>
              <a:t>Zhengfeng Ji (ISCAS/Waterloo)</a:t>
            </a:r>
            <a:endParaRPr lang="en-US" sz="2400" dirty="0" smtClean="0"/>
          </a:p>
          <a:p>
            <a:r>
              <a:rPr lang="en-US" sz="2400" dirty="0" smtClean="0"/>
              <a:t>Xiaodi Wu (MIT -&gt; Oregon)</a:t>
            </a:r>
          </a:p>
          <a:p>
            <a:r>
              <a:rPr lang="en-US" sz="2400" dirty="0" smtClean="0"/>
              <a:t>Nengkun Yu (Guelph/Waterloo)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47223"/>
            <a:ext cx="1547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QIPC Leeds</a:t>
            </a:r>
          </a:p>
          <a:p>
            <a:r>
              <a:rPr lang="en-US" sz="2000" dirty="0">
                <a:latin typeface="Chalkboard"/>
                <a:cs typeface="Chalkboard"/>
              </a:rPr>
              <a:t>2015.9.28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6672" y="6092537"/>
            <a:ext cx="253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arXiv:1508.01797</a:t>
            </a:r>
          </a:p>
        </p:txBody>
      </p:sp>
    </p:spTree>
    <p:extLst>
      <p:ext uri="{BB962C8B-B14F-4D97-AF65-F5344CB8AC3E}">
        <p14:creationId xmlns:p14="http://schemas.microsoft.com/office/powerpoint/2010/main" val="39702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 (for r=d)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94080" y="1571214"/>
            <a:ext cx="7921072" cy="830997"/>
            <a:chOff x="894080" y="1571214"/>
            <a:chExt cx="7921072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894080" y="1571214"/>
              <a:ext cx="60067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An ensemble {p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, σ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} can transmit at most</a:t>
              </a:r>
            </a:p>
            <a:p>
              <a:r>
                <a:rPr lang="en-US" sz="2400">
                  <a:latin typeface="Chalkboard"/>
                  <a:cs typeface="Chalkboard"/>
                </a:rPr>
                <a:t>χ=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S(∑</a:t>
              </a:r>
              <a:r>
                <a:rPr lang="en-US" sz="2400" baseline="-25000">
                  <a:solidFill>
                    <a:srgbClr val="FFFF00"/>
                  </a:solidFill>
                  <a:latin typeface="Chalkboard"/>
                  <a:cs typeface="Chalkboard"/>
                </a:rPr>
                <a:t>i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latin typeface="Chalkboard"/>
                  <a:cs typeface="Chalkboard"/>
                </a:rPr>
                <a:t>i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σ</a:t>
              </a:r>
              <a:r>
                <a:rPr lang="en-US" sz="2400" baseline="-25000">
                  <a:solidFill>
                    <a:srgbClr val="FFFF00"/>
                  </a:solidFill>
                  <a:latin typeface="Chalkboard"/>
                  <a:cs typeface="Chalkboard"/>
                </a:rPr>
                <a:t>i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) - ∑</a:t>
              </a:r>
              <a:r>
                <a:rPr lang="en-US" sz="2400" baseline="-25000">
                  <a:solidFill>
                    <a:srgbClr val="FFFF00"/>
                  </a:solidFill>
                  <a:latin typeface="Chalkboard"/>
                  <a:cs typeface="Chalkboard"/>
                </a:rPr>
                <a:t>i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latin typeface="Chalkboard"/>
                  <a:cs typeface="Chalkboard"/>
                </a:rPr>
                <a:t>i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S(σ</a:t>
              </a:r>
              <a:r>
                <a:rPr lang="en-US" sz="2400" baseline="-25000">
                  <a:solidFill>
                    <a:srgbClr val="FFFF00"/>
                  </a:solidFill>
                  <a:latin typeface="Chalkboard"/>
                  <a:cs typeface="Chalkboard"/>
                </a:rPr>
                <a:t>i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)</a:t>
              </a:r>
              <a:r>
                <a:rPr lang="en-US" sz="2400">
                  <a:latin typeface="Chalkboard"/>
                  <a:cs typeface="Chalkboard"/>
                </a:rPr>
                <a:t> bits per copy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0560" y="1747520"/>
              <a:ext cx="1794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[Holevo </a:t>
              </a:r>
              <a:r>
                <a:rPr lang="fr-FR" sz="2400">
                  <a:latin typeface="Chalkboard"/>
                  <a:cs typeface="Chalkboard"/>
                </a:rPr>
                <a:t>’</a:t>
              </a:r>
              <a:r>
                <a:rPr lang="en-US" sz="2400">
                  <a:latin typeface="Chalkboard"/>
                  <a:cs typeface="Chalkboard"/>
                </a:rPr>
                <a:t>73]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2735887"/>
            <a:ext cx="736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Given an ε-net ρ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, ..., ρ</a:t>
            </a:r>
            <a:r>
              <a:rPr lang="en-US" sz="2400" baseline="-25000">
                <a:latin typeface="Chalkboard"/>
                <a:cs typeface="Chalkboard"/>
              </a:rPr>
              <a:t>M</a:t>
            </a:r>
            <a:r>
              <a:rPr lang="en-US" sz="2400">
                <a:latin typeface="Chalkboard"/>
                <a:cs typeface="Chalkboard"/>
              </a:rPr>
              <a:t>, choose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=1/M</a:t>
            </a:r>
            <a:r>
              <a:rPr lang="en-US" sz="2400">
                <a:latin typeface="Chalkboard"/>
                <a:cs typeface="Chalkboard"/>
              </a:rPr>
              <a:t>,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σ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=ρ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⊗n</a:t>
            </a:r>
            <a:endParaRPr lang="en-US" sz="240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4080" y="3441560"/>
            <a:ext cx="6285693" cy="2159350"/>
            <a:chOff x="894080" y="3441560"/>
            <a:chExt cx="6285693" cy="2159350"/>
          </a:xfrm>
        </p:grpSpPr>
        <p:sp>
          <p:nvSpPr>
            <p:cNvPr id="8" name="TextBox 7"/>
            <p:cNvSpPr txBox="1"/>
            <p:nvPr/>
          </p:nvSpPr>
          <p:spPr>
            <a:xfrm>
              <a:off x="894080" y="3441560"/>
              <a:ext cx="6285693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Choose an ε/10 –net of states of the form</a:t>
              </a: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005" y="4030939"/>
              <a:ext cx="3828150" cy="156997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994400" y="4307840"/>
            <a:ext cx="2917896" cy="1040785"/>
            <a:chOff x="5994400" y="4307840"/>
            <a:chExt cx="2917896" cy="1040785"/>
          </a:xfrm>
        </p:grpSpPr>
        <p:sp>
          <p:nvSpPr>
            <p:cNvPr id="11" name="TextBox 10"/>
            <p:cNvSpPr txBox="1"/>
            <p:nvPr/>
          </p:nvSpPr>
          <p:spPr>
            <a:xfrm>
              <a:off x="5994400" y="4307840"/>
              <a:ext cx="2917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S(ρ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) =log(d)-O(ε</a:t>
              </a:r>
              <a:r>
                <a:rPr lang="en-US" sz="2400" baseline="30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)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52108" y="4886960"/>
              <a:ext cx="1736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χ≤ O(nε</a:t>
              </a:r>
              <a:r>
                <a:rPr lang="en-US" sz="2400" baseline="3000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41120" y="5483455"/>
            <a:ext cx="6873573" cy="1034853"/>
            <a:chOff x="1341120" y="5483455"/>
            <a:chExt cx="6873573" cy="1034853"/>
          </a:xfrm>
        </p:grpSpPr>
        <p:sp>
          <p:nvSpPr>
            <p:cNvPr id="13" name="TextBox 12"/>
            <p:cNvSpPr txBox="1"/>
            <p:nvPr/>
          </p:nvSpPr>
          <p:spPr>
            <a:xfrm>
              <a:off x="5567060" y="5483455"/>
              <a:ext cx="2647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χ≥ O(log M) ≈ d</a:t>
              </a:r>
              <a:r>
                <a:rPr lang="en-US" sz="2400" baseline="30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/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(from last slide)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341120" y="6085840"/>
              <a:ext cx="782320" cy="345440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818" y="5754973"/>
              <a:ext cx="1040045" cy="763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3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 bound inspiration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600" y="2001520"/>
            <a:ext cx="64752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latin typeface="Chalkboard"/>
                <a:cs typeface="Chalkboard"/>
              </a:rPr>
              <a:t>Use symmetry,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cf. spectrum estimation [</a:t>
            </a:r>
            <a:r>
              <a:rPr lang="en-US" sz="2400">
                <a:latin typeface="Chalkboard"/>
                <a:cs typeface="Chalkboard"/>
              </a:rPr>
              <a:t>Keyl-Werner </a:t>
            </a:r>
            <a:r>
              <a:rPr lang="fr-FR" sz="2400">
                <a:latin typeface="Chalkboard"/>
                <a:cs typeface="Chalkboard"/>
              </a:rPr>
              <a:t>’</a:t>
            </a:r>
            <a:r>
              <a:rPr lang="en-US" sz="2400">
                <a:latin typeface="Chalkboard"/>
                <a:cs typeface="Chalkboard"/>
              </a:rPr>
              <a:t>01]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and rank-1 case [Holevo </a:t>
            </a:r>
            <a:r>
              <a:rPr lang="fr-FR" sz="2400">
                <a:latin typeface="Chalkboard"/>
                <a:cs typeface="Chalkboard"/>
              </a:rPr>
              <a:t>’</a:t>
            </a:r>
            <a:r>
              <a:rPr lang="en-US" sz="2400">
                <a:latin typeface="Chalkboard"/>
                <a:cs typeface="Chalkboard"/>
              </a:rPr>
              <a:t>79]</a:t>
            </a:r>
          </a:p>
          <a:p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2. Use pretty-good measurement (PGM)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	[Belavkin </a:t>
            </a:r>
            <a:r>
              <a:rPr lang="fr-FR" sz="2400">
                <a:latin typeface="Chalkboard"/>
                <a:cs typeface="Chalkboard"/>
              </a:rPr>
              <a:t>’</a:t>
            </a:r>
            <a:r>
              <a:rPr lang="en-US" sz="2400">
                <a:latin typeface="Chalkboard"/>
                <a:cs typeface="Chalkboard"/>
              </a:rPr>
              <a:t>75]  [Hausladen-Wootters ‘94]</a:t>
            </a:r>
          </a:p>
        </p:txBody>
      </p:sp>
    </p:spTree>
    <p:extLst>
      <p:ext uri="{BB962C8B-B14F-4D97-AF65-F5344CB8AC3E}">
        <p14:creationId xmlns:p14="http://schemas.microsoft.com/office/powerpoint/2010/main" val="273481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/>
          <p:cNvSpPr>
            <a:spLocks noGrp="1"/>
          </p:cNvSpPr>
          <p:nvPr>
            <p:ph type="title"/>
          </p:nvPr>
        </p:nvSpPr>
        <p:spPr>
          <a:xfrm>
            <a:off x="303609" y="0"/>
            <a:ext cx="8456414" cy="15537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chemeClr val="tx1"/>
                </a:solidFill>
                <a:cs typeface="Chalkboard"/>
              </a:rPr>
              <a:t>symmetries of </a:t>
            </a:r>
            <a:r>
              <a:rPr sz="5400">
                <a:solidFill>
                  <a:schemeClr val="tx1"/>
                </a:solidFill>
              </a:rPr>
              <a:t>(</a:t>
            </a:r>
            <a:r>
              <a:rPr sz="5400">
                <a:solidFill>
                  <a:schemeClr val="tx1"/>
                </a:solidFill>
                <a:latin typeface="msbm10"/>
                <a:ea typeface="msbm10"/>
                <a:cs typeface="msbm10"/>
                <a:sym typeface="msbm10"/>
              </a:rPr>
              <a:t>C</a:t>
            </a:r>
            <a:r>
              <a:rPr sz="5400" baseline="30926">
                <a:solidFill>
                  <a:schemeClr val="tx1"/>
                </a:solidFill>
              </a:rPr>
              <a:t>d</a:t>
            </a:r>
            <a:r>
              <a:rPr sz="5400">
                <a:solidFill>
                  <a:schemeClr val="tx1"/>
                </a:solidFill>
              </a:rPr>
              <a:t>)</a:t>
            </a:r>
            <a:r>
              <a:rPr sz="5400" baseline="30926">
                <a:solidFill>
                  <a:schemeClr val="tx1"/>
                </a:solidFill>
                <a:latin typeface="cmsy10"/>
                <a:ea typeface="cmsy10"/>
                <a:cs typeface="cmsy10"/>
                <a:sym typeface="cmsy10"/>
              </a:rPr>
              <a:t>­</a:t>
            </a:r>
            <a:r>
              <a:rPr sz="5400" baseline="30926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" name="Shape 108"/>
          <p:cNvSpPr/>
          <p:nvPr/>
        </p:nvSpPr>
        <p:spPr>
          <a:xfrm>
            <a:off x="759023" y="2589609"/>
            <a:ext cx="709017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2601"/>
              </a:spcBef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(</a:t>
            </a:r>
            <a:r>
              <a:rPr sz="4100">
                <a:solidFill>
                  <a:srgbClr val="FFFFFF"/>
                </a:solidFill>
                <a:latin typeface="msbm10"/>
                <a:ea typeface="msbm10"/>
                <a:cs typeface="msbm10"/>
                <a:sym typeface="msbm10"/>
              </a:rPr>
              <a:t>C</a:t>
            </a:r>
            <a:r>
              <a:rPr sz="4100" baseline="30482">
                <a:solidFill>
                  <a:srgbClr val="FFFFFF"/>
                </a:solidFill>
              </a:rPr>
              <a:t>d</a:t>
            </a:r>
            <a:r>
              <a:rPr sz="4100">
                <a:solidFill>
                  <a:srgbClr val="FFFFFF"/>
                </a:solidFill>
              </a:rPr>
              <a:t>)</a:t>
            </a:r>
            <a:r>
              <a:rPr sz="4100" baseline="30482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­</a:t>
            </a:r>
            <a:r>
              <a:rPr sz="4100" baseline="30482">
                <a:solidFill>
                  <a:srgbClr val="FFFFFF"/>
                </a:solidFill>
              </a:rPr>
              <a:t>4 </a:t>
            </a:r>
            <a:r>
              <a:rPr sz="4100">
                <a:solidFill>
                  <a:srgbClr val="FFFFFF"/>
                </a:solidFill>
                <a:latin typeface="Chalkboard"/>
                <a:cs typeface="Chalkboard"/>
              </a:rPr>
              <a:t>=</a:t>
            </a:r>
            <a:r>
              <a:rPr sz="4100">
                <a:solidFill>
                  <a:srgbClr val="FFFFFF"/>
                </a:solidFill>
              </a:rPr>
              <a:t> </a:t>
            </a:r>
            <a:r>
              <a:rPr sz="4100">
                <a:solidFill>
                  <a:srgbClr val="FFFFFF"/>
                </a:solidFill>
                <a:latin typeface="msbm10"/>
                <a:ea typeface="msbm10"/>
                <a:cs typeface="msbm10"/>
                <a:sym typeface="msbm10"/>
              </a:rPr>
              <a:t>C</a:t>
            </a:r>
            <a:r>
              <a:rPr sz="4100" baseline="30482">
                <a:solidFill>
                  <a:srgbClr val="FFFFFF"/>
                </a:solidFill>
              </a:rPr>
              <a:t>d </a:t>
            </a:r>
            <a:r>
              <a:rPr sz="41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­ </a:t>
            </a:r>
            <a:r>
              <a:rPr sz="4100">
                <a:solidFill>
                  <a:srgbClr val="FFFFFF"/>
                </a:solidFill>
                <a:latin typeface="msbm10"/>
                <a:ea typeface="msbm10"/>
                <a:cs typeface="msbm10"/>
                <a:sym typeface="msbm10"/>
              </a:rPr>
              <a:t>C</a:t>
            </a:r>
            <a:r>
              <a:rPr sz="4100" baseline="30482">
                <a:solidFill>
                  <a:srgbClr val="FFFFFF"/>
                </a:solidFill>
              </a:rPr>
              <a:t>d </a:t>
            </a:r>
            <a:r>
              <a:rPr sz="41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­ </a:t>
            </a:r>
            <a:r>
              <a:rPr sz="4100">
                <a:solidFill>
                  <a:srgbClr val="FFFFFF"/>
                </a:solidFill>
                <a:latin typeface="msbm10"/>
                <a:ea typeface="msbm10"/>
                <a:cs typeface="msbm10"/>
                <a:sym typeface="msbm10"/>
              </a:rPr>
              <a:t>C</a:t>
            </a:r>
            <a:r>
              <a:rPr sz="4100" baseline="30482">
                <a:solidFill>
                  <a:srgbClr val="FFFFFF"/>
                </a:solidFill>
              </a:rPr>
              <a:t>d </a:t>
            </a:r>
            <a:r>
              <a:rPr sz="41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­ </a:t>
            </a:r>
            <a:r>
              <a:rPr sz="4100">
                <a:solidFill>
                  <a:srgbClr val="FFFFFF"/>
                </a:solidFill>
                <a:latin typeface="msbm10"/>
                <a:ea typeface="msbm10"/>
                <a:cs typeface="msbm10"/>
                <a:sym typeface="msbm10"/>
              </a:rPr>
              <a:t>C</a:t>
            </a:r>
            <a:r>
              <a:rPr sz="4100" baseline="30482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" name="Shape 109"/>
          <p:cNvSpPr/>
          <p:nvPr/>
        </p:nvSpPr>
        <p:spPr>
          <a:xfrm>
            <a:off x="759023" y="1553765"/>
            <a:ext cx="677763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2601"/>
              </a:spcBef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</a:rPr>
              <a:t>U</a:t>
            </a:r>
            <a:r>
              <a:rPr sz="41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2</a:t>
            </a:r>
            <a:r>
              <a:rPr sz="41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  <a:latin typeface="cmsy10"/>
                <a:ea typeface="cmsy10"/>
                <a:cs typeface="cmsy10"/>
                <a:sym typeface="cmsy10"/>
              </a:rPr>
              <a:t>U</a:t>
            </a:r>
            <a:r>
              <a:rPr sz="4100" baseline="-20413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</a:rPr>
              <a:t>d</a:t>
            </a:r>
            <a:r>
              <a:rPr sz="4100">
                <a:solidFill>
                  <a:srgbClr val="FFFFFF"/>
                </a:solidFill>
              </a:rPr>
              <a:t> </a:t>
            </a:r>
            <a:r>
              <a:rPr sz="45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!</a:t>
            </a:r>
            <a:r>
              <a:rPr sz="4100">
                <a:solidFill>
                  <a:srgbClr val="FFFFFF"/>
                </a:solidFill>
              </a:rPr>
              <a:t> </a:t>
            </a:r>
            <a:r>
              <a:rPr sz="41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</a:rPr>
              <a:t>U</a:t>
            </a:r>
            <a:r>
              <a:rPr sz="4100" baseline="30482">
                <a:solidFill>
                  <a:srgbClr val="FFFFFF"/>
                </a:solidFill>
              </a:rPr>
              <a:t>  </a:t>
            </a:r>
            <a:r>
              <a:rPr sz="41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­  </a:t>
            </a:r>
            <a:r>
              <a:rPr sz="41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</a:rPr>
              <a:t>U</a:t>
            </a:r>
            <a:r>
              <a:rPr sz="4100" baseline="30482">
                <a:solidFill>
                  <a:srgbClr val="FFFFFF"/>
                </a:solidFill>
              </a:rPr>
              <a:t>  </a:t>
            </a:r>
            <a:r>
              <a:rPr sz="41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­  </a:t>
            </a:r>
            <a:r>
              <a:rPr sz="41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</a:rPr>
              <a:t>U</a:t>
            </a:r>
            <a:r>
              <a:rPr sz="4100">
                <a:solidFill>
                  <a:srgbClr val="FFFFFF"/>
                </a:solidFill>
              </a:rPr>
              <a:t> </a:t>
            </a:r>
            <a:r>
              <a:rPr sz="4100">
                <a:solidFill>
                  <a:srgbClr val="FFFFFF"/>
                </a:solidFill>
                <a:latin typeface="cmsy10"/>
                <a:ea typeface="cmsy10"/>
                <a:cs typeface="cmsy10"/>
                <a:sym typeface="cmsy10"/>
              </a:rPr>
              <a:t>­ </a:t>
            </a:r>
            <a:r>
              <a:rPr sz="4100">
                <a:solidFill>
                  <a:srgbClr val="FFA900"/>
                </a:solidFill>
                <a:uFill>
                  <a:solidFill>
                    <a:srgbClr val="FFA900"/>
                  </a:solidFill>
                </a:uFill>
              </a:rPr>
              <a:t>U</a:t>
            </a:r>
          </a:p>
        </p:txBody>
      </p:sp>
      <p:grpSp>
        <p:nvGrpSpPr>
          <p:cNvPr id="8" name="Group 115"/>
          <p:cNvGrpSpPr/>
          <p:nvPr/>
        </p:nvGrpSpPr>
        <p:grpSpPr>
          <a:xfrm>
            <a:off x="524717" y="3277196"/>
            <a:ext cx="6727454" cy="999694"/>
            <a:chOff x="0" y="0"/>
            <a:chExt cx="9567933" cy="1421786"/>
          </a:xfrm>
        </p:grpSpPr>
        <p:sp>
          <p:nvSpPr>
            <p:cNvPr id="9" name="Shape 110"/>
            <p:cNvSpPr/>
            <p:nvPr/>
          </p:nvSpPr>
          <p:spPr>
            <a:xfrm>
              <a:off x="0" y="216568"/>
              <a:ext cx="3899597" cy="830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687"/>
                </a:spcBef>
                <a:defRPr sz="1800">
                  <a:solidFill>
                    <a:srgbClr val="000000"/>
                  </a:solidFill>
                </a:defRPr>
              </a:pPr>
              <a:r>
                <a:rPr sz="2500">
                  <a:solidFill>
                    <a:srgbClr val="73FDFF"/>
                  </a:solidFill>
                  <a:uFill>
                    <a:solidFill>
                      <a:srgbClr val="73FDFF"/>
                    </a:solidFill>
                  </a:uFill>
                </a:rPr>
                <a:t>(1324)</a:t>
              </a:r>
              <a:r>
                <a:rPr sz="2500">
                  <a:solidFill>
                    <a:srgbClr val="FFFFFF"/>
                  </a:solidFill>
                  <a:latin typeface="cmsy10"/>
                  <a:ea typeface="cmsy10"/>
                  <a:cs typeface="cmsy10"/>
                  <a:sym typeface="cmsy10"/>
                </a:rPr>
                <a:t>2</a:t>
              </a:r>
              <a:r>
                <a:rPr sz="2500">
                  <a:solidFill>
                    <a:srgbClr val="73FDFF"/>
                  </a:solidFill>
                  <a:uFill>
                    <a:solidFill>
                      <a:srgbClr val="73FDFF"/>
                    </a:solidFill>
                  </a:uFill>
                  <a:latin typeface="cmsy10"/>
                  <a:ea typeface="cmsy10"/>
                  <a:cs typeface="cmsy10"/>
                  <a:sym typeface="cmsy10"/>
                </a:rPr>
                <a:t>S</a:t>
              </a:r>
              <a:r>
                <a:rPr sz="2500" baseline="-20777">
                  <a:solidFill>
                    <a:srgbClr val="73FDFF"/>
                  </a:solidFill>
                  <a:uFill>
                    <a:solidFill>
                      <a:srgbClr val="73FDFF"/>
                    </a:solidFill>
                  </a:uFill>
                </a:rPr>
                <a:t>4</a:t>
              </a:r>
              <a:r>
                <a:rPr sz="2700">
                  <a:solidFill>
                    <a:srgbClr val="FFFFFF"/>
                  </a:solidFill>
                </a:rPr>
                <a:t> </a:t>
              </a:r>
              <a:r>
                <a:rPr sz="4100">
                  <a:solidFill>
                    <a:srgbClr val="FFFFFF"/>
                  </a:solidFill>
                  <a:latin typeface="cmsy10"/>
                  <a:ea typeface="cmsy10"/>
                  <a:cs typeface="cmsy10"/>
                  <a:sym typeface="cmsy10"/>
                </a:rPr>
                <a:t>!</a:t>
              </a:r>
            </a:p>
          </p:txBody>
        </p:sp>
        <p:sp>
          <p:nvSpPr>
            <p:cNvPr id="10" name="Shape 111"/>
            <p:cNvSpPr/>
            <p:nvPr/>
          </p:nvSpPr>
          <p:spPr>
            <a:xfrm>
              <a:off x="3574629" y="0"/>
              <a:ext cx="4080021" cy="138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extrusionOk="0">
                  <a:moveTo>
                    <a:pt x="0" y="0"/>
                  </a:moveTo>
                  <a:cubicBezTo>
                    <a:pt x="385" y="1122"/>
                    <a:pt x="642" y="5856"/>
                    <a:pt x="2334" y="6733"/>
                  </a:cubicBezTo>
                  <a:cubicBezTo>
                    <a:pt x="4026" y="7610"/>
                    <a:pt x="7270" y="5225"/>
                    <a:pt x="10176" y="5330"/>
                  </a:cubicBezTo>
                  <a:cubicBezTo>
                    <a:pt x="13081" y="5435"/>
                    <a:pt x="17982" y="4769"/>
                    <a:pt x="19791" y="7294"/>
                  </a:cubicBezTo>
                  <a:cubicBezTo>
                    <a:pt x="21600" y="9819"/>
                    <a:pt x="20748" y="17744"/>
                    <a:pt x="21005" y="20479"/>
                  </a:cubicBezTo>
                  <a:lnTo>
                    <a:pt x="21098" y="21600"/>
                  </a:lnTo>
                </a:path>
              </a:pathLst>
            </a:custGeom>
            <a:noFill/>
            <a:ln w="19050" cap="flat">
              <a:solidFill>
                <a:srgbClr val="73FD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 112"/>
            <p:cNvSpPr/>
            <p:nvPr/>
          </p:nvSpPr>
          <p:spPr>
            <a:xfrm>
              <a:off x="5620406" y="0"/>
              <a:ext cx="1745499" cy="1313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71" y="2227"/>
                    <a:pt x="17383" y="10985"/>
                    <a:pt x="14228" y="13360"/>
                  </a:cubicBezTo>
                  <a:cubicBezTo>
                    <a:pt x="11072" y="15735"/>
                    <a:pt x="4928" y="13063"/>
                    <a:pt x="2610" y="14250"/>
                  </a:cubicBezTo>
                  <a:cubicBezTo>
                    <a:pt x="292" y="15438"/>
                    <a:pt x="851" y="19186"/>
                    <a:pt x="376" y="20485"/>
                  </a:cubicBezTo>
                  <a:lnTo>
                    <a:pt x="0" y="21600"/>
                  </a:lnTo>
                </a:path>
              </a:pathLst>
            </a:custGeom>
            <a:noFill/>
            <a:ln w="19050" cap="flat">
              <a:solidFill>
                <a:srgbClr val="73FD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 113"/>
            <p:cNvSpPr/>
            <p:nvPr/>
          </p:nvSpPr>
          <p:spPr>
            <a:xfrm>
              <a:off x="5483500" y="0"/>
              <a:ext cx="4084434" cy="133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extrusionOk="0">
                  <a:moveTo>
                    <a:pt x="206" y="0"/>
                  </a:moveTo>
                  <a:cubicBezTo>
                    <a:pt x="444" y="620"/>
                    <a:pt x="-1065" y="2627"/>
                    <a:pt x="1658" y="3795"/>
                  </a:cubicBezTo>
                  <a:cubicBezTo>
                    <a:pt x="4381" y="4962"/>
                    <a:pt x="13514" y="5582"/>
                    <a:pt x="16544" y="7005"/>
                  </a:cubicBezTo>
                  <a:cubicBezTo>
                    <a:pt x="19573" y="8428"/>
                    <a:pt x="19165" y="10034"/>
                    <a:pt x="19811" y="12259"/>
                  </a:cubicBezTo>
                  <a:cubicBezTo>
                    <a:pt x="20458" y="14485"/>
                    <a:pt x="20311" y="18754"/>
                    <a:pt x="20447" y="20432"/>
                  </a:cubicBezTo>
                  <a:lnTo>
                    <a:pt x="20535" y="21600"/>
                  </a:lnTo>
                </a:path>
              </a:pathLst>
            </a:custGeom>
            <a:noFill/>
            <a:ln w="19050" cap="flat">
              <a:solidFill>
                <a:srgbClr val="73FD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 114"/>
            <p:cNvSpPr/>
            <p:nvPr/>
          </p:nvSpPr>
          <p:spPr>
            <a:xfrm>
              <a:off x="3790653" y="0"/>
              <a:ext cx="5525049" cy="14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177" y="3427"/>
                    <a:pt x="20453" y="6306"/>
                    <a:pt x="17365" y="8225"/>
                  </a:cubicBezTo>
                  <a:cubicBezTo>
                    <a:pt x="14277" y="10145"/>
                    <a:pt x="5896" y="9425"/>
                    <a:pt x="3037" y="11515"/>
                  </a:cubicBezTo>
                  <a:cubicBezTo>
                    <a:pt x="179" y="13606"/>
                    <a:pt x="805" y="18884"/>
                    <a:pt x="214" y="20838"/>
                  </a:cubicBezTo>
                  <a:lnTo>
                    <a:pt x="0" y="21600"/>
                  </a:lnTo>
                </a:path>
              </a:pathLst>
            </a:custGeom>
            <a:noFill/>
            <a:ln w="19050" cap="flat">
              <a:solidFill>
                <a:srgbClr val="73FD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4790514"/>
            <a:ext cx="9144000" cy="2067486"/>
            <a:chOff x="0" y="4790514"/>
            <a:chExt cx="9144000" cy="2067486"/>
          </a:xfrm>
        </p:grpSpPr>
        <p:sp>
          <p:nvSpPr>
            <p:cNvPr id="15" name="Shape 116"/>
            <p:cNvSpPr/>
            <p:nvPr/>
          </p:nvSpPr>
          <p:spPr>
            <a:xfrm>
              <a:off x="1567275" y="5344462"/>
              <a:ext cx="6050651" cy="1320471"/>
            </a:xfrm>
            <a:prstGeom prst="rect">
              <a:avLst/>
            </a:prstGeom>
            <a:noFill/>
            <a:ln w="12700" cap="flat">
              <a:noFill/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/>
            <a:p>
              <a:pPr>
                <a:spcBef>
                  <a:spcPts val="2601"/>
                </a:spcBef>
                <a:tabLst>
                  <a:tab pos="250022" algn="l"/>
                  <a:tab pos="491115" algn="l"/>
                  <a:tab pos="750067" algn="l"/>
                  <a:tab pos="1000089" algn="l"/>
                  <a:tab pos="1241182" algn="l"/>
                  <a:tab pos="1500134" algn="l"/>
                  <a:tab pos="1750157" algn="l"/>
                  <a:tab pos="2009108" algn="l"/>
                  <a:tab pos="2250201" algn="l"/>
                  <a:tab pos="2500224" algn="l"/>
                  <a:tab pos="2759175" algn="l"/>
                  <a:tab pos="3000268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lang="en-US" sz="4100">
                  <a:solidFill>
                    <a:srgbClr val="FFFFFF"/>
                  </a:solidFill>
                  <a:latin typeface="cmsy10"/>
                  <a:ea typeface="cmsy10"/>
                  <a:cs typeface="cmsy10"/>
                  <a:sym typeface="cmsy10"/>
                </a:rPr>
                <a:t>                         </a:t>
              </a:r>
              <a:r>
                <a:rPr sz="4100">
                  <a:solidFill>
                    <a:srgbClr val="FFFFFF"/>
                  </a:solidFill>
                  <a:latin typeface="cmsy10"/>
                  <a:ea typeface="cmsy10"/>
                  <a:cs typeface="cmsy10"/>
                  <a:sym typeface="cmsy10"/>
                </a:rPr>
                <a:t>­</a:t>
              </a:r>
              <a:r>
                <a:rPr sz="4100">
                  <a:solidFill>
                    <a:srgbClr val="73FDFF"/>
                  </a:solidFill>
                  <a:uFill>
                    <a:solidFill>
                      <a:srgbClr val="73FDFF"/>
                    </a:solidFill>
                  </a:uFill>
                  <a:latin typeface="cmsy10"/>
                  <a:ea typeface="cmsy10"/>
                  <a:cs typeface="cmsy10"/>
                  <a:sym typeface="cmsy10"/>
                </a:rPr>
                <a:t>P</a:t>
              </a:r>
              <a:r>
                <a:rPr sz="4100" baseline="-20413">
                  <a:solidFill>
                    <a:srgbClr val="73FDFF"/>
                  </a:solidFill>
                  <a:uFill>
                    <a:solidFill>
                      <a:srgbClr val="73FDFF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λ</a:t>
              </a:r>
            </a:p>
          </p:txBody>
        </p:sp>
        <p:pic>
          <p:nvPicPr>
            <p:cNvPr id="16" name="Schur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913017"/>
              <a:ext cx="1588320" cy="1928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Shape 118"/>
            <p:cNvSpPr/>
            <p:nvPr/>
          </p:nvSpPr>
          <p:spPr>
            <a:xfrm>
              <a:off x="2314922" y="4913017"/>
              <a:ext cx="5641712" cy="431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spcBef>
                  <a:spcPts val="2400"/>
                </a:spcBef>
                <a:defRPr sz="3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>
                  <a:solidFill>
                    <a:srgbClr val="FFFFFF"/>
                  </a:solidFill>
                  <a:latin typeface="Chalkboard"/>
                  <a:cs typeface="Chalkboard"/>
                </a:rPr>
                <a:t>       Schur</a:t>
              </a:r>
              <a:r>
                <a:rPr lang="en-US" sz="2500">
                  <a:solidFill>
                    <a:srgbClr val="FFFFFF"/>
                  </a:solidFill>
                  <a:latin typeface="Chalkboard"/>
                  <a:cs typeface="Chalkboard"/>
                </a:rPr>
                <a:t>-Weyl</a:t>
              </a:r>
              <a:r>
                <a:rPr sz="2500">
                  <a:solidFill>
                    <a:srgbClr val="FFFFFF"/>
                  </a:solidFill>
                  <a:latin typeface="Chalkboard"/>
                  <a:cs typeface="Chalkboard"/>
                </a:rPr>
                <a:t> duality</a:t>
              </a:r>
            </a:p>
          </p:txBody>
        </p:sp>
        <p:pic>
          <p:nvPicPr>
            <p:cNvPr id="18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6719" y="5739526"/>
              <a:ext cx="726948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53" y="5572733"/>
              <a:ext cx="3784600" cy="1092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3088" y="4790514"/>
              <a:ext cx="1990912" cy="2067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65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 estimation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880" y="1550894"/>
            <a:ext cx="3830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ρ</a:t>
            </a:r>
            <a:r>
              <a:rPr lang="en-US" sz="2800" baseline="30000">
                <a:solidFill>
                  <a:srgbClr val="FFFF00"/>
                </a:solidFill>
              </a:rPr>
              <a:t>⊗n</a:t>
            </a:r>
            <a:r>
              <a:rPr lang="en-US" sz="2800">
                <a:solidFill>
                  <a:srgbClr val="FFFF00"/>
                </a:solidFill>
              </a:rPr>
              <a:t> = ⊕</a:t>
            </a:r>
            <a:r>
              <a:rPr lang="en-US" sz="2800" baseline="-25000">
                <a:solidFill>
                  <a:srgbClr val="FFFF00"/>
                </a:solidFill>
              </a:rPr>
              <a:t>λ</a:t>
            </a:r>
            <a:r>
              <a:rPr lang="en-US" sz="2800">
                <a:solidFill>
                  <a:srgbClr val="FFFF00"/>
                </a:solidFill>
              </a:rPr>
              <a:t> q</a:t>
            </a:r>
            <a:r>
              <a:rPr lang="en-US" sz="2800" baseline="-25000">
                <a:solidFill>
                  <a:srgbClr val="FFFF00"/>
                </a:solidFill>
              </a:rPr>
              <a:t>λ</a:t>
            </a:r>
            <a:r>
              <a:rPr lang="en-US" sz="2800">
                <a:solidFill>
                  <a:srgbClr val="FFFF00"/>
                </a:solidFill>
              </a:rPr>
              <a:t>(ρ) ⊗ I</a:t>
            </a:r>
            <a:r>
              <a:rPr lang="en-US" sz="2800" baseline="-25000">
                <a:solidFill>
                  <a:srgbClr val="FFFF00"/>
                </a:solidFill>
              </a:rPr>
              <a:t>m</a:t>
            </a:r>
            <a:r>
              <a:rPr lang="en-US" sz="2800" baseline="-50000">
                <a:solidFill>
                  <a:srgbClr val="FFFF00"/>
                </a:solidFill>
              </a:rPr>
              <a:t>λ</a:t>
            </a:r>
          </a:p>
          <a:p>
            <a:r>
              <a:rPr lang="en-US" sz="2800"/>
              <a:t>q</a:t>
            </a:r>
            <a:r>
              <a:rPr lang="en-US" sz="2800" baseline="-25000"/>
              <a:t>λ</a:t>
            </a:r>
            <a:r>
              <a:rPr lang="en-US" sz="2800"/>
              <a:t> irrep of GL(d)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080" y="2505001"/>
            <a:ext cx="6583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For d=2, λanalogous to J (total angular momentum).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In general, λ ≈ spec(ρ)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Measuring λ causes no disturbance.</a:t>
            </a:r>
          </a:p>
          <a:p>
            <a:endParaRPr lang="en-US" sz="2000"/>
          </a:p>
        </p:txBody>
      </p:sp>
      <p:grpSp>
        <p:nvGrpSpPr>
          <p:cNvPr id="13" name="Group 12"/>
          <p:cNvGrpSpPr/>
          <p:nvPr/>
        </p:nvGrpSpPr>
        <p:grpSpPr>
          <a:xfrm>
            <a:off x="894080" y="3828440"/>
            <a:ext cx="6988224" cy="2308200"/>
            <a:chOff x="894080" y="3828440"/>
            <a:chExt cx="6988224" cy="2308200"/>
          </a:xfrm>
        </p:grpSpPr>
        <p:sp>
          <p:nvSpPr>
            <p:cNvPr id="6" name="Rounded Rectangle 5"/>
            <p:cNvSpPr/>
            <p:nvPr/>
          </p:nvSpPr>
          <p:spPr>
            <a:xfrm>
              <a:off x="1535012" y="3828440"/>
              <a:ext cx="5059680" cy="86026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/>
                <a:t>Thm: [Keyl-Werner, </a:t>
              </a:r>
              <a:r>
                <a:rPr lang="fr-FR" sz="2000"/>
                <a:t>quant-ph/0102027</a:t>
              </a:r>
              <a:r>
                <a:rPr lang="en-US" sz="2000"/>
                <a:t>]</a:t>
              </a:r>
              <a:br>
                <a:rPr lang="en-US" sz="2000"/>
              </a:br>
              <a:r>
                <a:rPr lang="en-US" sz="2000"/>
                <a:t>m</a:t>
              </a:r>
              <a:r>
                <a:rPr lang="en-US" sz="2000" baseline="-25000"/>
                <a:t>λ</a:t>
              </a:r>
              <a:r>
                <a:rPr lang="en-US" sz="2000"/>
                <a:t>tr q</a:t>
              </a:r>
              <a:r>
                <a:rPr lang="en-US" sz="2000" baseline="-25000"/>
                <a:t>λ</a:t>
              </a:r>
              <a:r>
                <a:rPr lang="en-US" sz="2000"/>
                <a:t>(ρ) ≤ exp(-n D(λ|| spec(ρ)) n</a:t>
              </a:r>
              <a:r>
                <a:rPr lang="en-US" sz="2000" baseline="30000"/>
                <a:t>d</a:t>
              </a:r>
              <a:r>
                <a:rPr lang="en-US" sz="2000" baseline="5000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4080" y="5023104"/>
              <a:ext cx="5891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n ≤ O(d</a:t>
              </a:r>
              <a:r>
                <a:rPr lang="en-US" sz="2000" baseline="30000"/>
                <a:t>2</a:t>
              </a:r>
              <a:r>
                <a:rPr lang="en-US" sz="2000"/>
                <a:t> log(d/ε) / ε</a:t>
              </a:r>
              <a:r>
                <a:rPr lang="en-US" sz="2000" baseline="30000"/>
                <a:t>2</a:t>
              </a:r>
              <a:r>
                <a:rPr lang="en-US" sz="2000"/>
                <a:t>) for spectrum estimation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4080" y="5736530"/>
              <a:ext cx="69882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substantial improvements by O’Donnell-Wright, 1501.05028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51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pretty-good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5234" y="1734835"/>
            <a:ext cx="5246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Given an </a:t>
            </a:r>
            <a:r>
              <a:rPr lang="en-US" sz="2400">
                <a:cs typeface="Chalkboard"/>
              </a:rPr>
              <a:t>ensemble {p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>
                <a:cs typeface="Chalkboard"/>
              </a:rPr>
              <a:t>, σ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>
                <a:cs typeface="Chalkboard"/>
              </a:rPr>
              <a:t>}, define</a:t>
            </a:r>
          </a:p>
          <a:p>
            <a:r>
              <a:rPr lang="en-US" sz="2400">
                <a:solidFill>
                  <a:srgbClr val="FFFF00"/>
                </a:solidFill>
                <a:cs typeface="Chalkboard"/>
              </a:rPr>
              <a:t>M</a:t>
            </a:r>
            <a:r>
              <a:rPr lang="en-US" sz="2400" baseline="-25000">
                <a:solidFill>
                  <a:srgbClr val="FFFF00"/>
                </a:solidFill>
                <a:cs typeface="Chalkboard"/>
              </a:rPr>
              <a:t>i 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= σ</a:t>
            </a:r>
            <a:r>
              <a:rPr lang="en-US" sz="2400" baseline="30000">
                <a:solidFill>
                  <a:srgbClr val="FFFF00"/>
                </a:solidFill>
                <a:cs typeface="Chalkboard"/>
              </a:rPr>
              <a:t>-1/2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 p</a:t>
            </a:r>
            <a:r>
              <a:rPr lang="en-US" sz="2400" baseline="-25000">
                <a:solidFill>
                  <a:srgbClr val="FFFF00"/>
                </a:solidFill>
                <a:cs typeface="Chalkboard"/>
              </a:rPr>
              <a:t>i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 σ</a:t>
            </a:r>
            <a:r>
              <a:rPr lang="en-US" sz="2400" baseline="-25000">
                <a:solidFill>
                  <a:srgbClr val="FFFF00"/>
                </a:solidFill>
                <a:cs typeface="Chalkboard"/>
              </a:rPr>
              <a:t>i</a:t>
            </a:r>
            <a:r>
              <a:rPr lang="en-US" sz="2400">
                <a:solidFill>
                  <a:srgbClr val="FFFF00"/>
                </a:solidFill>
                <a:cs typeface="Chalkboard"/>
              </a:rPr>
              <a:t> σ</a:t>
            </a:r>
            <a:r>
              <a:rPr lang="en-US" sz="2400" baseline="30000">
                <a:solidFill>
                  <a:srgbClr val="FFFF00"/>
                </a:solidFill>
                <a:cs typeface="Chalkboard"/>
              </a:rPr>
              <a:t>-1/2 </a:t>
            </a:r>
            <a:r>
              <a:rPr lang="en-US" sz="2400">
                <a:cs typeface="Chalkboard"/>
              </a:rPr>
              <a:t>with σ=∑</a:t>
            </a:r>
            <a:r>
              <a:rPr lang="en-US" sz="2400" baseline="-25000">
                <a:cs typeface="Chalkboard"/>
              </a:rPr>
              <a:t>i </a:t>
            </a:r>
            <a:r>
              <a:rPr lang="en-US" sz="2400">
                <a:cs typeface="Chalkboard"/>
              </a:rPr>
              <a:t>p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>
                <a:cs typeface="Chalkboard"/>
              </a:rPr>
              <a:t>σ</a:t>
            </a:r>
            <a:r>
              <a:rPr lang="en-US" sz="2400" baseline="-25000">
                <a:cs typeface="Chalkboard"/>
              </a:rPr>
              <a:t>i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8720" y="1120914"/>
            <a:ext cx="5336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cs typeface="Chalkboard"/>
              </a:rPr>
              <a:t>	[Belavkin </a:t>
            </a:r>
            <a:r>
              <a:rPr lang="fr-FR" sz="2000">
                <a:cs typeface="Chalkboard"/>
              </a:rPr>
              <a:t>’</a:t>
            </a:r>
            <a:r>
              <a:rPr lang="en-US" sz="2000">
                <a:cs typeface="Chalkboard"/>
              </a:rPr>
              <a:t>75]  [Hausladen-Wootters </a:t>
            </a:r>
            <a:r>
              <a:rPr lang="fr-FR" sz="2000">
                <a:cs typeface="Chalkboard"/>
              </a:rPr>
              <a:t>’</a:t>
            </a:r>
            <a:r>
              <a:rPr lang="en-US" sz="2000">
                <a:cs typeface="Chalkboard"/>
              </a:rPr>
              <a:t>94]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4720" y="2773680"/>
            <a:ext cx="6990080" cy="99568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accent4"/>
                </a:solidFill>
              </a:rPr>
              <a:t>Classical analogue</a:t>
            </a:r>
          </a:p>
          <a:p>
            <a:r>
              <a:rPr lang="en-US" sz="2000"/>
              <a:t>Given underlying distribution </a:t>
            </a:r>
            <a:r>
              <a:rPr lang="en-US" sz="2000">
                <a:solidFill>
                  <a:srgbClr val="FFFF00"/>
                </a:solidFill>
              </a:rPr>
              <a:t>p(i)</a:t>
            </a:r>
            <a:r>
              <a:rPr lang="en-US" sz="2000"/>
              <a:t>, and observed </a:t>
            </a:r>
            <a:r>
              <a:rPr lang="en-US" sz="2000">
                <a:solidFill>
                  <a:srgbClr val="FFFF00"/>
                </a:solidFill>
              </a:rPr>
              <a:t>j∼p(j|i)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/>
              <a:t>guess </a:t>
            </a:r>
            <a:r>
              <a:rPr lang="en-US" sz="2000">
                <a:solidFill>
                  <a:srgbClr val="FFFF00"/>
                </a:solidFill>
              </a:rPr>
              <a:t>i’</a:t>
            </a:r>
            <a:r>
              <a:rPr lang="en-US" sz="2000"/>
              <a:t> with probability </a:t>
            </a:r>
            <a:r>
              <a:rPr lang="en-US" sz="2000">
                <a:solidFill>
                  <a:srgbClr val="FFFF00"/>
                </a:solidFill>
              </a:rPr>
              <a:t>p(i’|j)</a:t>
            </a:r>
            <a:r>
              <a:rPr lang="en-US" sz="2000"/>
              <a:t> using Bayes’ rule.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8804" y="4019666"/>
            <a:ext cx="6945996" cy="73890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accent4"/>
                </a:solidFill>
              </a:rPr>
              <a:t>Thm</a:t>
            </a:r>
            <a:r>
              <a:rPr lang="en-US" sz="2000"/>
              <a:t>: [Barnum-Knill, </a:t>
            </a:r>
            <a:r>
              <a:rPr lang="it-IT" sz="2000"/>
              <a:t>quant-ph/0004088]</a:t>
            </a:r>
            <a:br>
              <a:rPr lang="it-IT" sz="2000"/>
            </a:br>
            <a:r>
              <a:rPr lang="it-IT" sz="2000"/>
              <a:t>Pr[PGM correct] ≥ Pr[optimal measurement is correct]</a:t>
            </a:r>
            <a:r>
              <a:rPr lang="it-IT" sz="2000" baseline="30000"/>
              <a:t>2</a:t>
            </a:r>
            <a:endParaRPr lang="en-US" sz="2000"/>
          </a:p>
        </p:txBody>
      </p:sp>
      <p:sp>
        <p:nvSpPr>
          <p:cNvPr id="10" name="Rounded Rectangle 9"/>
          <p:cNvSpPr/>
          <p:nvPr/>
        </p:nvSpPr>
        <p:spPr>
          <a:xfrm>
            <a:off x="770635" y="4946074"/>
            <a:ext cx="6950965" cy="121088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E8950E"/>
                </a:solidFill>
              </a:rPr>
              <a:t>Thm</a:t>
            </a:r>
            <a:r>
              <a:rPr lang="en-US" sz="2000"/>
              <a:t>: [Harrow-Winter, </a:t>
            </a:r>
            <a:r>
              <a:rPr lang="it-IT" sz="2000"/>
              <a:t>quant-ph/0606131]</a:t>
            </a:r>
            <a:br>
              <a:rPr lang="it-IT" sz="2000"/>
            </a:br>
            <a:r>
              <a:rPr lang="it-IT" sz="2000"/>
              <a:t>Given a set of M states with pairwise infidelity ≥δ,</a:t>
            </a:r>
            <a:br>
              <a:rPr lang="it-IT" sz="2000"/>
            </a:br>
            <a:r>
              <a:rPr lang="it-IT" sz="2000"/>
              <a:t>PGM requires ≤ O(log(M)/δ) copies to distinguish w.h.p.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658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together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399" y="1347694"/>
            <a:ext cx="5698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/>
              <a:t>First estimate spectrum using Keyl-Werner.</a:t>
            </a:r>
            <a:br>
              <a:rPr lang="en-US" sz="2000"/>
            </a:br>
            <a:r>
              <a:rPr lang="en-US" sz="2000"/>
              <a:t>Measurement yields estimate λ.</a:t>
            </a:r>
          </a:p>
          <a:p>
            <a:pPr marL="457200" indent="-457200">
              <a:buAutoNum type="arabicPeriod"/>
            </a:pPr>
            <a:endParaRPr lang="en-US" sz="2000"/>
          </a:p>
          <a:p>
            <a:pPr marL="457200" indent="-457200">
              <a:buAutoNum type="arabicPeriod"/>
            </a:pPr>
            <a:r>
              <a:rPr lang="en-US" sz="2000"/>
              <a:t>Do PGM with {σ = UλU</a:t>
            </a:r>
            <a:r>
              <a:rPr lang="en-US" sz="2000" baseline="30000"/>
              <a:t>†</a:t>
            </a:r>
            <a:r>
              <a:rPr lang="en-US" sz="2000" baseline="-25000"/>
              <a:t> </a:t>
            </a:r>
            <a:r>
              <a:rPr lang="en-US" sz="2000"/>
              <a:t>: U uniform}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5919" y="2637328"/>
            <a:ext cx="6604001" cy="61066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lemma: </a:t>
            </a:r>
            <a:r>
              <a:rPr lang="en-US" sz="2400" spc="-320"/>
              <a:t>m</a:t>
            </a:r>
            <a:r>
              <a:rPr lang="en-US" sz="2400" spc="-800" baseline="-25000"/>
              <a:t>λ</a:t>
            </a:r>
            <a:r>
              <a:rPr lang="en-US" sz="2400" baseline="30000"/>
              <a:t>2 </a:t>
            </a:r>
            <a:r>
              <a:rPr lang="en-US" sz="2400"/>
              <a:t>tr q</a:t>
            </a:r>
            <a:r>
              <a:rPr lang="en-US" sz="2400" baseline="-25000"/>
              <a:t>λ</a:t>
            </a:r>
            <a:r>
              <a:rPr lang="en-US" sz="2400"/>
              <a:t>(UλU</a:t>
            </a:r>
            <a:r>
              <a:rPr lang="en-US" sz="2400" baseline="30000"/>
              <a:t>†</a:t>
            </a:r>
            <a:r>
              <a:rPr lang="en-US" sz="2400"/>
              <a:t>ρ) ≤ F(ρ,UλU</a:t>
            </a:r>
            <a:r>
              <a:rPr lang="en-US" sz="2400" baseline="30000"/>
              <a:t>†</a:t>
            </a:r>
            <a:r>
              <a:rPr lang="en-US" sz="2400"/>
              <a:t>)</a:t>
            </a:r>
            <a:r>
              <a:rPr lang="en-US" sz="2400" baseline="30000"/>
              <a:t>2n</a:t>
            </a:r>
            <a:r>
              <a:rPr lang="en-US" sz="2400"/>
              <a:t> n</a:t>
            </a:r>
            <a:r>
              <a:rPr lang="en-US" sz="2400" baseline="30000"/>
              <a:t>rd</a:t>
            </a:r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91" y="3316172"/>
            <a:ext cx="3016771" cy="3200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5920" y="3779520"/>
            <a:ext cx="5466080" cy="1296730"/>
            <a:chOff x="406399" y="3870960"/>
            <a:chExt cx="4748578" cy="1296730"/>
          </a:xfrm>
        </p:grpSpPr>
        <p:sp>
          <p:nvSpPr>
            <p:cNvPr id="7" name="TextBox 6"/>
            <p:cNvSpPr txBox="1"/>
            <p:nvPr/>
          </p:nvSpPr>
          <p:spPr>
            <a:xfrm>
              <a:off x="1270000" y="3870960"/>
              <a:ext cx="293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...a little more algebra...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6399" y="4440631"/>
              <a:ext cx="4748578" cy="727059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thm: Pr[guessσ| ρ] ≤ F(ρ,σ)</a:t>
              </a:r>
              <a:r>
                <a:rPr lang="en-US" sz="2400" baseline="30000"/>
                <a:t>2n</a:t>
              </a:r>
              <a:r>
                <a:rPr lang="en-US" sz="2400"/>
                <a:t> n</a:t>
              </a:r>
              <a:r>
                <a:rPr lang="en-US" sz="2400" baseline="30000"/>
                <a:t>O(rd)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0589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we don’t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0501"/>
            <a:ext cx="6781800" cy="3342939"/>
          </a:xfrm>
          <a:effectLst/>
        </p:spPr>
        <p:txBody>
          <a:bodyPr/>
          <a:lstStyle/>
          <a:p>
            <a:r>
              <a:rPr lang="en-US"/>
              <a:t>Efficiency?   Not even known for pure states.</a:t>
            </a:r>
          </a:p>
          <a:p>
            <a:r>
              <a:rPr lang="en-US"/>
              <a:t>Process tomography</a:t>
            </a:r>
          </a:p>
          <a:p>
            <a:r>
              <a:rPr lang="en-US"/>
              <a:t>Other prior distributions / assumptions about ρ</a:t>
            </a:r>
          </a:p>
          <a:p>
            <a:r>
              <a:rPr lang="en-US"/>
              <a:t>Adaptive measurements</a:t>
            </a:r>
          </a:p>
          <a:p>
            <a:r>
              <a:rPr lang="en-US"/>
              <a:t>Continuous-variable tomography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29" y="4303350"/>
            <a:ext cx="6870023" cy="22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tomography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01039" y="1787510"/>
            <a:ext cx="846594" cy="84659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ρ</a:t>
            </a:r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 flipH="1">
            <a:off x="685800" y="2210807"/>
            <a:ext cx="815239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3" idx="3"/>
          </p:cNvCxnSpPr>
          <p:nvPr/>
        </p:nvCxnSpPr>
        <p:spPr>
          <a:xfrm flipH="1" flipV="1">
            <a:off x="2347633" y="2210807"/>
            <a:ext cx="889611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497020" y="2786504"/>
            <a:ext cx="846594" cy="84659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ρ</a:t>
            </a:r>
          </a:p>
        </p:txBody>
      </p:sp>
      <p:cxnSp>
        <p:nvCxnSpPr>
          <p:cNvPr id="19" name="Straight Connector 18"/>
          <p:cNvCxnSpPr>
            <a:stCxn id="18" idx="1"/>
          </p:cNvCxnSpPr>
          <p:nvPr/>
        </p:nvCxnSpPr>
        <p:spPr>
          <a:xfrm flipH="1">
            <a:off x="681781" y="3209801"/>
            <a:ext cx="815239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8" idx="3"/>
          </p:cNvCxnSpPr>
          <p:nvPr/>
        </p:nvCxnSpPr>
        <p:spPr>
          <a:xfrm flipH="1" flipV="1">
            <a:off x="2343614" y="3209801"/>
            <a:ext cx="889611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493001" y="5022947"/>
            <a:ext cx="846594" cy="84659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ρ</a:t>
            </a:r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 flipH="1">
            <a:off x="677762" y="5446244"/>
            <a:ext cx="815239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2" idx="3"/>
          </p:cNvCxnSpPr>
          <p:nvPr/>
        </p:nvCxnSpPr>
        <p:spPr>
          <a:xfrm flipH="1" flipV="1">
            <a:off x="2339595" y="5446244"/>
            <a:ext cx="889611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834287" y="4076776"/>
            <a:ext cx="113803" cy="11380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34287" y="4399447"/>
            <a:ext cx="113803" cy="11380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834287" y="4722118"/>
            <a:ext cx="113803" cy="11380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29206" y="1648217"/>
            <a:ext cx="770238" cy="422132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latin typeface="Chalkboard"/>
                <a:cs typeface="Chalkboard"/>
              </a:rPr>
              <a:t>M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3999444" y="4213587"/>
            <a:ext cx="889611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999444" y="4142096"/>
            <a:ext cx="889611" cy="1574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53352" y="3927003"/>
            <a:ext cx="767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“σ”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478" y="6078324"/>
            <a:ext cx="227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quantum states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9375" y="5662825"/>
            <a:ext cx="1681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classical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description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53352" y="1958946"/>
            <a:ext cx="3769747" cy="126659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Goal:</a:t>
            </a:r>
          </a:p>
          <a:p>
            <a:r>
              <a:rPr lang="en-US" sz="2400">
                <a:latin typeface="Chalkboard"/>
                <a:cs typeface="Chalkboard"/>
              </a:rPr>
              <a:t>minimize loss, i.e.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 max</a:t>
            </a:r>
            <a:r>
              <a:rPr lang="en-US" sz="2400" baseline="-25000">
                <a:latin typeface="Chalkboard"/>
                <a:cs typeface="Chalkboard"/>
              </a:rPr>
              <a:t>ρ</a:t>
            </a:r>
            <a:r>
              <a:rPr lang="en-US" sz="2400">
                <a:latin typeface="Chalkboard"/>
                <a:cs typeface="Chalkboard"/>
              </a:rPr>
              <a:t> E</a:t>
            </a:r>
            <a:r>
              <a:rPr lang="en-US" sz="2400" baseline="-25000">
                <a:latin typeface="Chalkboard"/>
                <a:cs typeface="Chalkboard"/>
              </a:rPr>
              <a:t>σ</a:t>
            </a:r>
            <a:r>
              <a:rPr lang="en-US" sz="2400">
                <a:latin typeface="Chalkboard"/>
                <a:cs typeface="Chalkboard"/>
              </a:rPr>
              <a:t> dist(ρ,σ)</a:t>
            </a:r>
            <a:endParaRPr lang="en-US" sz="24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7102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copies?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001" y="1631954"/>
            <a:ext cx="53066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E8950E"/>
                </a:solidFill>
                <a:latin typeface="Chalkboard"/>
                <a:cs typeface="Chalkboard"/>
              </a:rPr>
              <a:t>Distance measures</a:t>
            </a:r>
            <a:br>
              <a:rPr lang="en-US" sz="2800">
                <a:solidFill>
                  <a:srgbClr val="E8950E"/>
                </a:solidFill>
                <a:latin typeface="Chalkboard"/>
                <a:cs typeface="Chalkboard"/>
              </a:rPr>
            </a:br>
            <a:r>
              <a:rPr lang="en-US" sz="2800">
                <a:latin typeface="Chalkboard"/>
                <a:cs typeface="Chalkboard"/>
              </a:rPr>
              <a:t>Trace distance:</a:t>
            </a: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ε</a:t>
            </a:r>
            <a:r>
              <a:rPr lang="en-US" sz="2800">
                <a:latin typeface="Chalkboard"/>
                <a:cs typeface="Chalkboard"/>
              </a:rPr>
              <a:t>= ||ρ-σ||</a:t>
            </a:r>
            <a:r>
              <a:rPr lang="en-US" sz="2800" baseline="-25000">
                <a:latin typeface="Chalkboard"/>
                <a:cs typeface="Chalkboard"/>
              </a:rPr>
              <a:t>1</a:t>
            </a:r>
            <a:r>
              <a:rPr lang="en-US" sz="2800">
                <a:latin typeface="Chalkboard"/>
                <a:cs typeface="Chalkboard"/>
              </a:rPr>
              <a:t> / 2</a:t>
            </a:r>
          </a:p>
          <a:p>
            <a:r>
              <a:rPr lang="en-US" sz="2800">
                <a:latin typeface="Chalkboard"/>
                <a:cs typeface="Chalkboard"/>
              </a:rPr>
              <a:t>Infidelity: </a:t>
            </a: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δ</a:t>
            </a:r>
            <a:r>
              <a:rPr lang="en-US" sz="2800">
                <a:latin typeface="Chalkboard"/>
                <a:cs typeface="Chalkboard"/>
              </a:rPr>
              <a:t> = 1 – F(ρ,σ) </a:t>
            </a:r>
          </a:p>
          <a:p>
            <a:r>
              <a:rPr lang="en-US" sz="2800">
                <a:latin typeface="Chalkboard"/>
                <a:cs typeface="Chalkboard"/>
              </a:rPr>
              <a:t>                </a:t>
            </a:r>
            <a:r>
              <a:rPr lang="en-US" sz="2800">
                <a:latin typeface="Chalkboard"/>
                <a:cs typeface="Chalkboard"/>
              </a:rPr>
              <a:t>= 1 – ||ρ</a:t>
            </a:r>
            <a:r>
              <a:rPr lang="en-US" sz="2800" baseline="30000">
                <a:latin typeface="Chalkboard"/>
                <a:cs typeface="Chalkboard"/>
              </a:rPr>
              <a:t>1/2 </a:t>
            </a:r>
            <a:r>
              <a:rPr lang="en-US" sz="2800">
                <a:latin typeface="Chalkboard"/>
                <a:cs typeface="Chalkboard"/>
              </a:rPr>
              <a:t>σ</a:t>
            </a:r>
            <a:r>
              <a:rPr lang="en-US" sz="2800" baseline="30000">
                <a:latin typeface="Chalkboard"/>
                <a:cs typeface="Chalkboard"/>
              </a:rPr>
              <a:t>1/2 </a:t>
            </a:r>
            <a:r>
              <a:rPr lang="en-US" sz="2800">
                <a:latin typeface="Chalkboard"/>
                <a:cs typeface="Chalkboard"/>
              </a:rPr>
              <a:t>||</a:t>
            </a:r>
            <a:r>
              <a:rPr lang="en-US" sz="2800" baseline="-25000">
                <a:latin typeface="Chalkboard"/>
                <a:cs typeface="Chalkboard"/>
              </a:rPr>
              <a:t>1</a:t>
            </a:r>
            <a:endParaRPr lang="en-US" sz="280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8792" y="3311106"/>
            <a:ext cx="22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ε</a:t>
            </a:r>
            <a:r>
              <a:rPr lang="en-US" sz="2800" baseline="30000">
                <a:latin typeface="Chalkboard"/>
                <a:cs typeface="Chalkboard"/>
              </a:rPr>
              <a:t>2</a:t>
            </a:r>
            <a:r>
              <a:rPr lang="en-US" sz="2800">
                <a:latin typeface="Chalkboard"/>
                <a:cs typeface="Chalkboard"/>
              </a:rPr>
              <a:t> ≤ δ ≤ 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94560"/>
            <a:ext cx="2743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E8950E"/>
                </a:solidFill>
                <a:latin typeface="Chalkboard"/>
                <a:cs typeface="Chalkboard"/>
              </a:rPr>
              <a:t>States</a:t>
            </a:r>
          </a:p>
          <a:p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800">
                <a:latin typeface="Chalkboard"/>
                <a:cs typeface="Chalkboard"/>
              </a:rPr>
              <a:t> dimensions</a:t>
            </a:r>
            <a:endParaRPr lang="en-US" sz="2800">
              <a:latin typeface="Chalkboard"/>
              <a:cs typeface="Chalkboard"/>
            </a:endParaRPr>
          </a:p>
          <a:p>
            <a:r>
              <a:rPr lang="en-US" sz="2800">
                <a:latin typeface="Chalkboard"/>
                <a:cs typeface="Chalkboard"/>
              </a:rPr>
              <a:t>Assume rank ≤</a:t>
            </a: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r</a:t>
            </a:r>
            <a:r>
              <a:rPr lang="en-US" sz="2800">
                <a:latin typeface="Chalkboard"/>
                <a:cs typeface="Chalkboard"/>
              </a:rPr>
              <a:t>.</a:t>
            </a:r>
            <a:endParaRPr lang="en-US" sz="2800">
              <a:latin typeface="Chalkboard"/>
              <a:cs typeface="Chalkboar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5512" y="3772771"/>
            <a:ext cx="8025517" cy="2860626"/>
            <a:chOff x="1175512" y="3772771"/>
            <a:chExt cx="8025517" cy="2860626"/>
          </a:xfrm>
        </p:grpSpPr>
        <p:sp>
          <p:nvSpPr>
            <p:cNvPr id="7" name="Right Arrow 6"/>
            <p:cNvSpPr/>
            <p:nvPr/>
          </p:nvSpPr>
          <p:spPr>
            <a:xfrm>
              <a:off x="3456168" y="4100073"/>
              <a:ext cx="881156" cy="702924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21076" y="3772771"/>
              <a:ext cx="457995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n = f(ε,d, r)</a:t>
              </a:r>
            </a:p>
            <a:p>
              <a:r>
                <a:rPr lang="en-US" sz="2800">
                  <a:latin typeface="Chalkboard"/>
                  <a:cs typeface="Chalkboard"/>
                </a:rPr>
                <a:t>n = g(δ,d, r)</a:t>
              </a:r>
              <a:br>
                <a:rPr lang="en-US" sz="2800">
                  <a:latin typeface="Chalkboard"/>
                  <a:cs typeface="Chalkboard"/>
                </a:rPr>
              </a:br>
              <a:r>
                <a:rPr lang="en-US" sz="2800">
                  <a:latin typeface="Chalkboard"/>
                  <a:cs typeface="Chalkboard"/>
                </a:rPr>
                <a:t>copies necessary/sufficient.</a:t>
              </a:r>
              <a:endParaRPr lang="en-US" sz="2800">
                <a:latin typeface="Chalkboard"/>
                <a:cs typeface="Chalkboard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75512" y="5863328"/>
              <a:ext cx="6877423" cy="770069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>
                  <a:solidFill>
                    <a:srgbClr val="FFFF00"/>
                  </a:solidFill>
                  <a:latin typeface="Chalkboard"/>
                  <a:cs typeface="Chalkboard"/>
                </a:rPr>
                <a:t>How does n scale with d, r, ε, 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85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boundary case: d=2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655" y="181266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suppose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5" y="1599425"/>
            <a:ext cx="2581984" cy="9131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31193" y="1434381"/>
            <a:ext cx="4283189" cy="2634445"/>
            <a:chOff x="824210" y="3431533"/>
            <a:chExt cx="4283189" cy="263444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912" y="4847722"/>
              <a:ext cx="2863273" cy="1004455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824210" y="3431533"/>
              <a:ext cx="4283189" cy="2634445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solidFill>
                    <a:schemeClr val="accent4"/>
                  </a:solidFill>
                  <a:latin typeface="Chalkboard"/>
                  <a:cs typeface="Chalkboard"/>
                </a:rPr>
                <a:t>Estimation protocol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>
                  <a:latin typeface="Chalkboard"/>
                  <a:cs typeface="Chalkboard"/>
                </a:rPr>
                <a:t>Measure in {|0⟩, |1⟩} basis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>
                  <a:latin typeface="Chalkboard"/>
                  <a:cs typeface="Chalkboard"/>
                </a:rPr>
                <a:t>Let q := (#0’s) / n.</a:t>
              </a:r>
            </a:p>
            <a:p>
              <a:r>
                <a:rPr lang="en-US" sz="2400">
                  <a:latin typeface="Chalkboard"/>
                  <a:cs typeface="Chalkboard"/>
                </a:rPr>
                <a:t>output</a:t>
              </a:r>
            </a:p>
            <a:p>
              <a:pPr marL="342900" indent="-342900">
                <a:buFont typeface="Arial"/>
                <a:buChar char="•"/>
              </a:pPr>
              <a:endParaRPr lang="en-US" sz="2400">
                <a:latin typeface="Chalkboard"/>
                <a:cs typeface="Chalkboar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4611" y="3228664"/>
            <a:ext cx="3718559" cy="3011775"/>
            <a:chOff x="5391143" y="1526626"/>
            <a:chExt cx="3718559" cy="3011775"/>
          </a:xfrm>
        </p:grpSpPr>
        <p:sp>
          <p:nvSpPr>
            <p:cNvPr id="13" name="TextBox 12"/>
            <p:cNvSpPr txBox="1"/>
            <p:nvPr/>
          </p:nvSpPr>
          <p:spPr>
            <a:xfrm>
              <a:off x="5772622" y="1526626"/>
              <a:ext cx="24257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distribution of q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391143" y="3580141"/>
              <a:ext cx="339142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5526255" y="2188608"/>
              <a:ext cx="3229281" cy="1269943"/>
            </a:xfrm>
            <a:custGeom>
              <a:avLst/>
              <a:gdLst>
                <a:gd name="connsiteX0" fmla="*/ 0 w 3296839"/>
                <a:gd name="connsiteY0" fmla="*/ 1026826 h 1272329"/>
                <a:gd name="connsiteX1" fmla="*/ 986349 w 3296839"/>
                <a:gd name="connsiteY1" fmla="*/ 1040336 h 1272329"/>
                <a:gd name="connsiteX2" fmla="*/ 1540327 w 3296839"/>
                <a:gd name="connsiteY2" fmla="*/ 68 h 1272329"/>
                <a:gd name="connsiteX3" fmla="*/ 2053769 w 3296839"/>
                <a:gd name="connsiteY3" fmla="*/ 1094376 h 1272329"/>
                <a:gd name="connsiteX4" fmla="*/ 3296839 w 3296839"/>
                <a:gd name="connsiteY4" fmla="*/ 1270006 h 1272329"/>
                <a:gd name="connsiteX0" fmla="*/ 0 w 3229281"/>
                <a:gd name="connsiteY0" fmla="*/ 1229479 h 1272332"/>
                <a:gd name="connsiteX1" fmla="*/ 918791 w 3229281"/>
                <a:gd name="connsiteY1" fmla="*/ 1040339 h 1272332"/>
                <a:gd name="connsiteX2" fmla="*/ 1472769 w 3229281"/>
                <a:gd name="connsiteY2" fmla="*/ 71 h 1272332"/>
                <a:gd name="connsiteX3" fmla="*/ 1986211 w 3229281"/>
                <a:gd name="connsiteY3" fmla="*/ 1094379 h 1272332"/>
                <a:gd name="connsiteX4" fmla="*/ 3229281 w 3229281"/>
                <a:gd name="connsiteY4" fmla="*/ 1270009 h 1272332"/>
                <a:gd name="connsiteX0" fmla="*/ 0 w 3229281"/>
                <a:gd name="connsiteY0" fmla="*/ 1229408 h 1281316"/>
                <a:gd name="connsiteX1" fmla="*/ 1121465 w 3229281"/>
                <a:gd name="connsiteY1" fmla="*/ 1094308 h 1281316"/>
                <a:gd name="connsiteX2" fmla="*/ 1472769 w 3229281"/>
                <a:gd name="connsiteY2" fmla="*/ 0 h 1281316"/>
                <a:gd name="connsiteX3" fmla="*/ 1986211 w 3229281"/>
                <a:gd name="connsiteY3" fmla="*/ 1094308 h 1281316"/>
                <a:gd name="connsiteX4" fmla="*/ 3229281 w 3229281"/>
                <a:gd name="connsiteY4" fmla="*/ 1269938 h 1281316"/>
                <a:gd name="connsiteX0" fmla="*/ 0 w 3229281"/>
                <a:gd name="connsiteY0" fmla="*/ 1229521 h 1272374"/>
                <a:gd name="connsiteX1" fmla="*/ 986348 w 3229281"/>
                <a:gd name="connsiteY1" fmla="*/ 1026871 h 1272374"/>
                <a:gd name="connsiteX2" fmla="*/ 1472769 w 3229281"/>
                <a:gd name="connsiteY2" fmla="*/ 113 h 1272374"/>
                <a:gd name="connsiteX3" fmla="*/ 1986211 w 3229281"/>
                <a:gd name="connsiteY3" fmla="*/ 1094421 h 1272374"/>
                <a:gd name="connsiteX4" fmla="*/ 3229281 w 3229281"/>
                <a:gd name="connsiteY4" fmla="*/ 1270051 h 1272374"/>
                <a:gd name="connsiteX0" fmla="*/ 0 w 3229281"/>
                <a:gd name="connsiteY0" fmla="*/ 1229413 h 1269943"/>
                <a:gd name="connsiteX1" fmla="*/ 986348 w 3229281"/>
                <a:gd name="connsiteY1" fmla="*/ 1026763 h 1269943"/>
                <a:gd name="connsiteX2" fmla="*/ 1472769 w 3229281"/>
                <a:gd name="connsiteY2" fmla="*/ 5 h 1269943"/>
                <a:gd name="connsiteX3" fmla="*/ 1945676 w 3229281"/>
                <a:gd name="connsiteY3" fmla="*/ 1013253 h 1269943"/>
                <a:gd name="connsiteX4" fmla="*/ 3229281 w 3229281"/>
                <a:gd name="connsiteY4" fmla="*/ 1269943 h 126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9281" h="1269943">
                  <a:moveTo>
                    <a:pt x="0" y="1229413"/>
                  </a:moveTo>
                  <a:cubicBezTo>
                    <a:pt x="364814" y="1321731"/>
                    <a:pt x="740887" y="1231664"/>
                    <a:pt x="986348" y="1026763"/>
                  </a:cubicBezTo>
                  <a:cubicBezTo>
                    <a:pt x="1231810" y="821862"/>
                    <a:pt x="1312881" y="2257"/>
                    <a:pt x="1472769" y="5"/>
                  </a:cubicBezTo>
                  <a:cubicBezTo>
                    <a:pt x="1632657" y="-2247"/>
                    <a:pt x="1652924" y="801597"/>
                    <a:pt x="1945676" y="1013253"/>
                  </a:cubicBezTo>
                  <a:cubicBezTo>
                    <a:pt x="2238428" y="1224909"/>
                    <a:pt x="3229281" y="1269943"/>
                    <a:pt x="3229281" y="1269943"/>
                  </a:cubicBezTo>
                </a:path>
              </a:pathLst>
            </a:cu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985516" y="3323452"/>
              <a:ext cx="13512" cy="675499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25416" y="4024807"/>
              <a:ext cx="34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696035" y="3093782"/>
              <a:ext cx="578961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7172640" y="3215372"/>
              <a:ext cx="610063" cy="6754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098" y="3783739"/>
              <a:ext cx="1448604" cy="75466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326728" y="4208871"/>
            <a:ext cx="3616304" cy="2413519"/>
            <a:chOff x="5326728" y="4208871"/>
            <a:chExt cx="3616304" cy="2413519"/>
          </a:xfrm>
        </p:grpSpPr>
        <p:sp>
          <p:nvSpPr>
            <p:cNvPr id="29" name="TextBox 28"/>
            <p:cNvSpPr txBox="1"/>
            <p:nvPr/>
          </p:nvSpPr>
          <p:spPr>
            <a:xfrm>
              <a:off x="5675000" y="6099170"/>
              <a:ext cx="3062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n ∼ 1 /ε</a:t>
              </a:r>
              <a:r>
                <a:rPr lang="en-US" sz="2800" baseline="30000">
                  <a:latin typeface="Chalkboard"/>
                  <a:cs typeface="Chalkboard"/>
                </a:rPr>
                <a:t>2</a:t>
              </a:r>
              <a:r>
                <a:rPr lang="en-US" sz="2800">
                  <a:latin typeface="Chalkboard"/>
                  <a:cs typeface="Chalkboard"/>
                </a:rPr>
                <a:t> ∼ 1 /δ</a:t>
              </a:r>
              <a:endParaRPr lang="en-US" sz="2800">
                <a:latin typeface="Chalkboard"/>
                <a:cs typeface="Chalkboard"/>
              </a:endParaRPr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728" y="4208871"/>
              <a:ext cx="3616304" cy="830128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728" y="5171522"/>
              <a:ext cx="3411157" cy="776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8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Asymptotic Normality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11850" y="1550894"/>
            <a:ext cx="4175219" cy="4913947"/>
            <a:chOff x="2195455" y="1489780"/>
            <a:chExt cx="4175219" cy="4913947"/>
          </a:xfrm>
        </p:grpSpPr>
        <p:sp>
          <p:nvSpPr>
            <p:cNvPr id="6" name="Oval 5"/>
            <p:cNvSpPr/>
            <p:nvPr/>
          </p:nvSpPr>
          <p:spPr>
            <a:xfrm>
              <a:off x="2195455" y="1489780"/>
              <a:ext cx="4175219" cy="417521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75165" y="5942062"/>
              <a:ext cx="1540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Bloch ball</a:t>
              </a:r>
            </a:p>
          </p:txBody>
        </p:sp>
        <p:sp>
          <p:nvSpPr>
            <p:cNvPr id="16" name="Oval 15"/>
            <p:cNvSpPr/>
            <p:nvPr/>
          </p:nvSpPr>
          <p:spPr>
            <a:xfrm rot="2356177">
              <a:off x="4952743" y="2286044"/>
              <a:ext cx="553977" cy="378348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2356177">
              <a:off x="4749090" y="2122804"/>
              <a:ext cx="933290" cy="637406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2356177">
              <a:off x="4493770" y="1896527"/>
              <a:ext cx="1443928" cy="986155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2356177">
              <a:off x="4274625" y="1791360"/>
              <a:ext cx="1867146" cy="1275199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8900000">
              <a:off x="3772883" y="2903324"/>
              <a:ext cx="1725826" cy="337750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18096" y="1550894"/>
            <a:ext cx="163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Kahn-Guta</a:t>
            </a:r>
          </a:p>
          <a:p>
            <a:r>
              <a:rPr lang="en-US" sz="2400">
                <a:latin typeface="Chalkboard"/>
                <a:cs typeface="Chalkboard"/>
              </a:rPr>
              <a:t>0804.3876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1911" y="4351739"/>
            <a:ext cx="24954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implies optimal</a:t>
            </a:r>
          </a:p>
          <a:p>
            <a:r>
              <a:rPr lang="en-US" sz="2400">
                <a:latin typeface="Chalkboard"/>
                <a:cs typeface="Chalkboard"/>
              </a:rPr>
              <a:t>n ≈ f(d) /δ </a:t>
            </a:r>
          </a:p>
          <a:p>
            <a:r>
              <a:rPr lang="en-US" sz="2400">
                <a:latin typeface="Chalkboard"/>
                <a:cs typeface="Chalkboard"/>
              </a:rPr>
              <a:t>  = g(d) /ε</a:t>
            </a:r>
            <a:r>
              <a:rPr lang="en-US" sz="2400" baseline="30000">
                <a:latin typeface="Chalkboard"/>
                <a:cs typeface="Chalkboard"/>
              </a:rPr>
              <a:t>2</a:t>
            </a:r>
          </a:p>
          <a:p>
            <a:endParaRPr lang="en-US" sz="2400" baseline="300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for unknown f, 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1911" y="2844602"/>
            <a:ext cx="263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ρ-dependent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covariance matrix</a:t>
            </a:r>
          </a:p>
        </p:txBody>
      </p:sp>
    </p:spTree>
    <p:extLst>
      <p:ext uri="{BB962C8B-B14F-4D97-AF65-F5344CB8AC3E}">
        <p14:creationId xmlns:p14="http://schemas.microsoft.com/office/powerpoint/2010/main" val="405439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boundary case: constant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744" y="1550894"/>
            <a:ext cx="1554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  <a:latin typeface="Chalkboard"/>
                <a:cs typeface="Chalkboard"/>
              </a:rPr>
              <a:t>Intuition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908" y="2074114"/>
            <a:ext cx="6736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ρ has d</a:t>
            </a:r>
            <a:r>
              <a:rPr lang="en-US" sz="2800" baseline="30000">
                <a:latin typeface="Chalkboard"/>
                <a:cs typeface="Chalkboard"/>
              </a:rPr>
              <a:t>2 </a:t>
            </a:r>
            <a:r>
              <a:rPr lang="en-US" sz="2800">
                <a:latin typeface="Chalkboard"/>
                <a:cs typeface="Chalkboard"/>
              </a:rPr>
              <a:t>- 1 real parameters → </a:t>
            </a: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n ∼ d</a:t>
            </a:r>
            <a:r>
              <a:rPr lang="en-US" sz="2800" baseline="3000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endParaRPr lang="en-US" sz="2800">
              <a:solidFill>
                <a:srgbClr val="FFFF00"/>
              </a:solidFill>
              <a:latin typeface="Chalkboard"/>
              <a:cs typeface="Chalkboard"/>
            </a:endParaRPr>
          </a:p>
          <a:p>
            <a:r>
              <a:rPr lang="en-US" sz="2800">
                <a:latin typeface="Chalkboard"/>
                <a:cs typeface="Chalkboard"/>
              </a:rPr>
              <a:t>bounded rank: ≈rd parameters → </a:t>
            </a: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n ∼ 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33" y="3644022"/>
            <a:ext cx="54588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# of copies </a:t>
            </a:r>
            <a:r>
              <a:rPr lang="en-US" sz="2800">
                <a:latin typeface="cmsy10"/>
                <a:ea typeface="cmsy10"/>
                <a:cs typeface="cmsy10"/>
              </a:rPr>
              <a:t>»</a:t>
            </a:r>
            <a:r>
              <a:rPr lang="en-US" sz="2800">
                <a:latin typeface="Chalkboard"/>
                <a:cs typeface="Chalkboard"/>
              </a:rPr>
              <a:t> # of parameters?</a:t>
            </a:r>
          </a:p>
          <a:p>
            <a:endParaRPr lang="en-US" sz="2800">
              <a:latin typeface="Chalkboard"/>
              <a:cs typeface="Chalkboard"/>
            </a:endParaRPr>
          </a:p>
          <a:p>
            <a:r>
              <a:rPr lang="en-US" sz="2800">
                <a:latin typeface="Chalkboard"/>
                <a:cs typeface="Chalkboard"/>
              </a:rPr>
              <a:t>plausible, but not a proof.</a:t>
            </a:r>
          </a:p>
        </p:txBody>
      </p:sp>
    </p:spTree>
    <p:extLst>
      <p:ext uri="{BB962C8B-B14F-4D97-AF65-F5344CB8AC3E}">
        <p14:creationId xmlns:p14="http://schemas.microsoft.com/office/powerpoint/2010/main" val="39298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5556"/>
            <a:ext cx="7770813" cy="887838"/>
          </a:xfrm>
        </p:spPr>
        <p:txBody>
          <a:bodyPr/>
          <a:lstStyle/>
          <a:p>
            <a:r>
              <a:rPr lang="en-US"/>
              <a:t>boundary case: r=1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9396" y="1226654"/>
            <a:ext cx="6985516" cy="1892986"/>
            <a:chOff x="337791" y="1550894"/>
            <a:chExt cx="6985516" cy="1892986"/>
          </a:xfrm>
        </p:grpSpPr>
        <p:sp>
          <p:nvSpPr>
            <p:cNvPr id="10" name="Rounded Rectangle 9"/>
            <p:cNvSpPr/>
            <p:nvPr/>
          </p:nvSpPr>
          <p:spPr>
            <a:xfrm>
              <a:off x="337791" y="1550894"/>
              <a:ext cx="6985516" cy="189298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5800" y="1563636"/>
              <a:ext cx="6446902" cy="1738677"/>
              <a:chOff x="685800" y="1563636"/>
              <a:chExt cx="6446902" cy="173867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85800" y="1563636"/>
                <a:ext cx="64469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Chalkboard"/>
                    <a:cs typeface="Chalkboard"/>
                  </a:rPr>
                  <a:t>Symmetry determines optimal measurement</a:t>
                </a:r>
              </a:p>
            </p:txBody>
          </p:sp>
          <p:pic>
            <p:nvPicPr>
              <p:cNvPr id="5" name="Picture 4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2297858"/>
                <a:ext cx="5934364" cy="1004455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351304" y="3213047"/>
            <a:ext cx="7971866" cy="473633"/>
            <a:chOff x="351304" y="3213047"/>
            <a:chExt cx="7971866" cy="473633"/>
          </a:xfrm>
        </p:grpSpPr>
        <p:sp>
          <p:nvSpPr>
            <p:cNvPr id="9" name="TextBox 8"/>
            <p:cNvSpPr txBox="1"/>
            <p:nvPr/>
          </p:nvSpPr>
          <p:spPr>
            <a:xfrm>
              <a:off x="459396" y="3213047"/>
              <a:ext cx="7691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Fidelity and Trace distance are equivalent: F</a:t>
              </a:r>
              <a:r>
                <a:rPr lang="en-US" sz="2400" baseline="30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 + ε</a:t>
              </a:r>
              <a:r>
                <a:rPr lang="en-US" sz="2400" baseline="30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 = 1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1304" y="3283303"/>
              <a:ext cx="7971866" cy="403377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82645" y="4156641"/>
            <a:ext cx="2872894" cy="2179535"/>
            <a:chOff x="5882645" y="4156641"/>
            <a:chExt cx="2872894" cy="2179535"/>
          </a:xfrm>
        </p:grpSpPr>
        <p:sp>
          <p:nvSpPr>
            <p:cNvPr id="8" name="Right Arrow 7"/>
            <p:cNvSpPr/>
            <p:nvPr/>
          </p:nvSpPr>
          <p:spPr>
            <a:xfrm rot="2618006">
              <a:off x="5882645" y="4156641"/>
              <a:ext cx="905279" cy="743049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066724" y="4944650"/>
              <a:ext cx="2688815" cy="1391526"/>
              <a:chOff x="6066724" y="4944650"/>
              <a:chExt cx="2688815" cy="1391526"/>
            </a:xfrm>
          </p:grpSpPr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3313" y="5077708"/>
                <a:ext cx="2273300" cy="952500"/>
              </a:xfrm>
              <a:prstGeom prst="rect">
                <a:avLst/>
              </a:prstGeom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6066724" y="4944650"/>
                <a:ext cx="2688815" cy="1391526"/>
              </a:xfrm>
              <a:prstGeom prst="round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78679" y="3878523"/>
            <a:ext cx="5339923" cy="2835934"/>
            <a:chOff x="278679" y="3878523"/>
            <a:chExt cx="5339923" cy="2835934"/>
          </a:xfrm>
        </p:grpSpPr>
        <p:sp>
          <p:nvSpPr>
            <p:cNvPr id="6" name="TextBox 5"/>
            <p:cNvSpPr txBox="1"/>
            <p:nvPr/>
          </p:nvSpPr>
          <p:spPr>
            <a:xfrm>
              <a:off x="278679" y="4066501"/>
              <a:ext cx="5339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Explicit formula for all moments of F 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24" y="4696708"/>
              <a:ext cx="3860800" cy="13335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305557" y="3878523"/>
              <a:ext cx="5227334" cy="2835934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31107" y="6105343"/>
              <a:ext cx="316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[Chiribella, 1010.1875]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99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3" y="1541596"/>
            <a:ext cx="8331200" cy="11049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6632" y="2877623"/>
            <a:ext cx="7677288" cy="1610241"/>
            <a:chOff x="707896" y="2727008"/>
            <a:chExt cx="7677288" cy="1610241"/>
          </a:xfrm>
        </p:grpSpPr>
        <p:sp>
          <p:nvSpPr>
            <p:cNvPr id="6" name="TextBox 5"/>
            <p:cNvSpPr txBox="1"/>
            <p:nvPr/>
          </p:nvSpPr>
          <p:spPr>
            <a:xfrm>
              <a:off x="932303" y="2783053"/>
              <a:ext cx="6366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related work [O’Donnell-Wright, 1508.01907]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" y="3233841"/>
              <a:ext cx="2578100" cy="10541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116" y="3480292"/>
              <a:ext cx="3098800" cy="469900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707896" y="2727008"/>
              <a:ext cx="7677288" cy="1610241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00628" y="1422788"/>
            <a:ext cx="8698121" cy="131983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0629" y="4605737"/>
            <a:ext cx="5173596" cy="2095210"/>
            <a:chOff x="300629" y="4605737"/>
            <a:chExt cx="5173596" cy="2095210"/>
          </a:xfrm>
        </p:grpSpPr>
        <p:sp>
          <p:nvSpPr>
            <p:cNvPr id="10" name="TextBox 9"/>
            <p:cNvSpPr txBox="1"/>
            <p:nvPr/>
          </p:nvSpPr>
          <p:spPr>
            <a:xfrm>
              <a:off x="300629" y="4605737"/>
              <a:ext cx="51735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product measurements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[Kueng, Rauhut, Terstiege 1410.6913]</a:t>
              </a: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85" y="5418958"/>
              <a:ext cx="2768600" cy="11049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320593" y="4605737"/>
              <a:ext cx="5060722" cy="209521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32687" y="4552860"/>
            <a:ext cx="3326552" cy="2201830"/>
            <a:chOff x="5832687" y="4552860"/>
            <a:chExt cx="3326552" cy="2201830"/>
          </a:xfrm>
        </p:grpSpPr>
        <p:sp>
          <p:nvSpPr>
            <p:cNvPr id="17" name="TextBox 16"/>
            <p:cNvSpPr txBox="1"/>
            <p:nvPr/>
          </p:nvSpPr>
          <p:spPr>
            <a:xfrm>
              <a:off x="6252044" y="4552860"/>
              <a:ext cx="20289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ongoing work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(speculative)</a:t>
              </a:r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459" y="5341818"/>
              <a:ext cx="1587500" cy="1016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32687" y="6293025"/>
              <a:ext cx="3326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product measurements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45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82607" y="1384281"/>
            <a:ext cx="8861393" cy="2895937"/>
            <a:chOff x="282607" y="1384281"/>
            <a:chExt cx="8861393" cy="2895937"/>
          </a:xfrm>
        </p:grpSpPr>
        <p:sp>
          <p:nvSpPr>
            <p:cNvPr id="8" name="Freeform 7"/>
            <p:cNvSpPr/>
            <p:nvPr/>
          </p:nvSpPr>
          <p:spPr>
            <a:xfrm>
              <a:off x="685800" y="2186172"/>
              <a:ext cx="6627397" cy="2094046"/>
            </a:xfrm>
            <a:custGeom>
              <a:avLst/>
              <a:gdLst>
                <a:gd name="connsiteX0" fmla="*/ 81070 w 6296423"/>
                <a:gd name="connsiteY0" fmla="*/ 1229408 h 2094046"/>
                <a:gd name="connsiteX1" fmla="*/ 81070 w 6296423"/>
                <a:gd name="connsiteY1" fmla="*/ 1229408 h 2094046"/>
                <a:gd name="connsiteX2" fmla="*/ 256721 w 6296423"/>
                <a:gd name="connsiteY2" fmla="*/ 999738 h 2094046"/>
                <a:gd name="connsiteX3" fmla="*/ 540466 w 6296423"/>
                <a:gd name="connsiteY3" fmla="*/ 756559 h 2094046"/>
                <a:gd name="connsiteX4" fmla="*/ 770163 w 6296423"/>
                <a:gd name="connsiteY4" fmla="*/ 594439 h 2094046"/>
                <a:gd name="connsiteX5" fmla="*/ 864745 w 6296423"/>
                <a:gd name="connsiteY5" fmla="*/ 553909 h 2094046"/>
                <a:gd name="connsiteX6" fmla="*/ 945815 w 6296423"/>
                <a:gd name="connsiteY6" fmla="*/ 499869 h 2094046"/>
                <a:gd name="connsiteX7" fmla="*/ 1040396 w 6296423"/>
                <a:gd name="connsiteY7" fmla="*/ 472849 h 2094046"/>
                <a:gd name="connsiteX8" fmla="*/ 1297117 w 6296423"/>
                <a:gd name="connsiteY8" fmla="*/ 418809 h 2094046"/>
                <a:gd name="connsiteX9" fmla="*/ 1837583 w 6296423"/>
                <a:gd name="connsiteY9" fmla="*/ 391789 h 2094046"/>
                <a:gd name="connsiteX10" fmla="*/ 1918653 w 6296423"/>
                <a:gd name="connsiteY10" fmla="*/ 364769 h 2094046"/>
                <a:gd name="connsiteX11" fmla="*/ 1986211 w 6296423"/>
                <a:gd name="connsiteY11" fmla="*/ 351259 h 2094046"/>
                <a:gd name="connsiteX12" fmla="*/ 2026746 w 6296423"/>
                <a:gd name="connsiteY12" fmla="*/ 324240 h 2094046"/>
                <a:gd name="connsiteX13" fmla="*/ 2107815 w 6296423"/>
                <a:gd name="connsiteY13" fmla="*/ 310730 h 2094046"/>
                <a:gd name="connsiteX14" fmla="*/ 2175374 w 6296423"/>
                <a:gd name="connsiteY14" fmla="*/ 283710 h 2094046"/>
                <a:gd name="connsiteX15" fmla="*/ 2351025 w 6296423"/>
                <a:gd name="connsiteY15" fmla="*/ 229670 h 2094046"/>
                <a:gd name="connsiteX16" fmla="*/ 2405071 w 6296423"/>
                <a:gd name="connsiteY16" fmla="*/ 216160 h 2094046"/>
                <a:gd name="connsiteX17" fmla="*/ 2472630 w 6296423"/>
                <a:gd name="connsiteY17" fmla="*/ 202650 h 2094046"/>
                <a:gd name="connsiteX18" fmla="*/ 2634769 w 6296423"/>
                <a:gd name="connsiteY18" fmla="*/ 148610 h 2094046"/>
                <a:gd name="connsiteX19" fmla="*/ 2932025 w 6296423"/>
                <a:gd name="connsiteY19" fmla="*/ 94570 h 2094046"/>
                <a:gd name="connsiteX20" fmla="*/ 3810282 w 6296423"/>
                <a:gd name="connsiteY20" fmla="*/ 0 h 2094046"/>
                <a:gd name="connsiteX21" fmla="*/ 4485864 w 6296423"/>
                <a:gd name="connsiteY21" fmla="*/ 13510 h 2094046"/>
                <a:gd name="connsiteX22" fmla="*/ 4539910 w 6296423"/>
                <a:gd name="connsiteY22" fmla="*/ 27020 h 2094046"/>
                <a:gd name="connsiteX23" fmla="*/ 5972144 w 6296423"/>
                <a:gd name="connsiteY23" fmla="*/ 40530 h 2094046"/>
                <a:gd name="connsiteX24" fmla="*/ 6147795 w 6296423"/>
                <a:gd name="connsiteY24" fmla="*/ 108080 h 2094046"/>
                <a:gd name="connsiteX25" fmla="*/ 6255888 w 6296423"/>
                <a:gd name="connsiteY25" fmla="*/ 148610 h 2094046"/>
                <a:gd name="connsiteX26" fmla="*/ 6282911 w 6296423"/>
                <a:gd name="connsiteY26" fmla="*/ 486359 h 2094046"/>
                <a:gd name="connsiteX27" fmla="*/ 6296423 w 6296423"/>
                <a:gd name="connsiteY27" fmla="*/ 675499 h 2094046"/>
                <a:gd name="connsiteX28" fmla="*/ 6282911 w 6296423"/>
                <a:gd name="connsiteY28" fmla="*/ 972718 h 2094046"/>
                <a:gd name="connsiteX29" fmla="*/ 6255888 w 6296423"/>
                <a:gd name="connsiteY29" fmla="*/ 1026758 h 2094046"/>
                <a:gd name="connsiteX30" fmla="*/ 6215353 w 6296423"/>
                <a:gd name="connsiteY30" fmla="*/ 1121328 h 2094046"/>
                <a:gd name="connsiteX31" fmla="*/ 6201841 w 6296423"/>
                <a:gd name="connsiteY31" fmla="*/ 1350997 h 2094046"/>
                <a:gd name="connsiteX32" fmla="*/ 6174818 w 6296423"/>
                <a:gd name="connsiteY32" fmla="*/ 1310468 h 2094046"/>
                <a:gd name="connsiteX33" fmla="*/ 5215492 w 6296423"/>
                <a:gd name="connsiteY33" fmla="*/ 1296958 h 2094046"/>
                <a:gd name="connsiteX34" fmla="*/ 5012817 w 6296423"/>
                <a:gd name="connsiteY34" fmla="*/ 1283448 h 2094046"/>
                <a:gd name="connsiteX35" fmla="*/ 4783120 w 6296423"/>
                <a:gd name="connsiteY35" fmla="*/ 1269938 h 2094046"/>
                <a:gd name="connsiteX36" fmla="*/ 4418305 w 6296423"/>
                <a:gd name="connsiteY36" fmla="*/ 1242918 h 2094046"/>
                <a:gd name="connsiteX37" fmla="*/ 4107538 w 6296423"/>
                <a:gd name="connsiteY37" fmla="*/ 1229408 h 2094046"/>
                <a:gd name="connsiteX38" fmla="*/ 3526537 w 6296423"/>
                <a:gd name="connsiteY38" fmla="*/ 1256428 h 2094046"/>
                <a:gd name="connsiteX39" fmla="*/ 3472491 w 6296423"/>
                <a:gd name="connsiteY39" fmla="*/ 1269938 h 2094046"/>
                <a:gd name="connsiteX40" fmla="*/ 3404933 w 6296423"/>
                <a:gd name="connsiteY40" fmla="*/ 1283448 h 2094046"/>
                <a:gd name="connsiteX41" fmla="*/ 3269816 w 6296423"/>
                <a:gd name="connsiteY41" fmla="*/ 1364507 h 2094046"/>
                <a:gd name="connsiteX42" fmla="*/ 3134700 w 6296423"/>
                <a:gd name="connsiteY42" fmla="*/ 1418547 h 2094046"/>
                <a:gd name="connsiteX43" fmla="*/ 2999584 w 6296423"/>
                <a:gd name="connsiteY43" fmla="*/ 1486097 h 2094046"/>
                <a:gd name="connsiteX44" fmla="*/ 2837444 w 6296423"/>
                <a:gd name="connsiteY44" fmla="*/ 1567157 h 2094046"/>
                <a:gd name="connsiteX45" fmla="*/ 2756374 w 6296423"/>
                <a:gd name="connsiteY45" fmla="*/ 1594177 h 2094046"/>
                <a:gd name="connsiteX46" fmla="*/ 2567211 w 6296423"/>
                <a:gd name="connsiteY46" fmla="*/ 1675237 h 2094046"/>
                <a:gd name="connsiteX47" fmla="*/ 2459118 w 6296423"/>
                <a:gd name="connsiteY47" fmla="*/ 1702257 h 2094046"/>
                <a:gd name="connsiteX48" fmla="*/ 2324002 w 6296423"/>
                <a:gd name="connsiteY48" fmla="*/ 1756297 h 2094046"/>
                <a:gd name="connsiteX49" fmla="*/ 2229420 w 6296423"/>
                <a:gd name="connsiteY49" fmla="*/ 1769807 h 2094046"/>
                <a:gd name="connsiteX50" fmla="*/ 1837583 w 6296423"/>
                <a:gd name="connsiteY50" fmla="*/ 1877886 h 2094046"/>
                <a:gd name="connsiteX51" fmla="*/ 1648420 w 6296423"/>
                <a:gd name="connsiteY51" fmla="*/ 1931926 h 2094046"/>
                <a:gd name="connsiteX52" fmla="*/ 1297117 w 6296423"/>
                <a:gd name="connsiteY52" fmla="*/ 2012986 h 2094046"/>
                <a:gd name="connsiteX53" fmla="*/ 1148489 w 6296423"/>
                <a:gd name="connsiteY53" fmla="*/ 2040006 h 2094046"/>
                <a:gd name="connsiteX54" fmla="*/ 1053908 w 6296423"/>
                <a:gd name="connsiteY54" fmla="*/ 2053516 h 2094046"/>
                <a:gd name="connsiteX55" fmla="*/ 986350 w 6296423"/>
                <a:gd name="connsiteY55" fmla="*/ 2067026 h 2094046"/>
                <a:gd name="connsiteX56" fmla="*/ 689094 w 6296423"/>
                <a:gd name="connsiteY56" fmla="*/ 2094046 h 2094046"/>
                <a:gd name="connsiteX57" fmla="*/ 662070 w 6296423"/>
                <a:gd name="connsiteY57" fmla="*/ 1945436 h 2094046"/>
                <a:gd name="connsiteX58" fmla="*/ 608024 w 6296423"/>
                <a:gd name="connsiteY58" fmla="*/ 1850866 h 2094046"/>
                <a:gd name="connsiteX59" fmla="*/ 567489 w 6296423"/>
                <a:gd name="connsiteY59" fmla="*/ 1810337 h 2094046"/>
                <a:gd name="connsiteX60" fmla="*/ 553977 w 6296423"/>
                <a:gd name="connsiteY60" fmla="*/ 1769807 h 2094046"/>
                <a:gd name="connsiteX61" fmla="*/ 513442 w 6296423"/>
                <a:gd name="connsiteY61" fmla="*/ 1729277 h 2094046"/>
                <a:gd name="connsiteX62" fmla="*/ 364814 w 6296423"/>
                <a:gd name="connsiteY62" fmla="*/ 1553647 h 2094046"/>
                <a:gd name="connsiteX63" fmla="*/ 121605 w 6296423"/>
                <a:gd name="connsiteY63" fmla="*/ 1323978 h 2094046"/>
                <a:gd name="connsiteX64" fmla="*/ 67558 w 6296423"/>
                <a:gd name="connsiteY64" fmla="*/ 1296958 h 2094046"/>
                <a:gd name="connsiteX65" fmla="*/ 0 w 6296423"/>
                <a:gd name="connsiteY65" fmla="*/ 1296958 h 2094046"/>
                <a:gd name="connsiteX66" fmla="*/ 81070 w 6296423"/>
                <a:gd name="connsiteY66" fmla="*/ 1229408 h 2094046"/>
                <a:gd name="connsiteX0" fmla="*/ 81070 w 6296423"/>
                <a:gd name="connsiteY0" fmla="*/ 1229408 h 2094046"/>
                <a:gd name="connsiteX1" fmla="*/ 81070 w 6296423"/>
                <a:gd name="connsiteY1" fmla="*/ 1229408 h 2094046"/>
                <a:gd name="connsiteX2" fmla="*/ 256721 w 6296423"/>
                <a:gd name="connsiteY2" fmla="*/ 999738 h 2094046"/>
                <a:gd name="connsiteX3" fmla="*/ 540466 w 6296423"/>
                <a:gd name="connsiteY3" fmla="*/ 756559 h 2094046"/>
                <a:gd name="connsiteX4" fmla="*/ 770163 w 6296423"/>
                <a:gd name="connsiteY4" fmla="*/ 594439 h 2094046"/>
                <a:gd name="connsiteX5" fmla="*/ 864745 w 6296423"/>
                <a:gd name="connsiteY5" fmla="*/ 553909 h 2094046"/>
                <a:gd name="connsiteX6" fmla="*/ 945815 w 6296423"/>
                <a:gd name="connsiteY6" fmla="*/ 499869 h 2094046"/>
                <a:gd name="connsiteX7" fmla="*/ 1040396 w 6296423"/>
                <a:gd name="connsiteY7" fmla="*/ 472849 h 2094046"/>
                <a:gd name="connsiteX8" fmla="*/ 1297117 w 6296423"/>
                <a:gd name="connsiteY8" fmla="*/ 418809 h 2094046"/>
                <a:gd name="connsiteX9" fmla="*/ 1837583 w 6296423"/>
                <a:gd name="connsiteY9" fmla="*/ 391789 h 2094046"/>
                <a:gd name="connsiteX10" fmla="*/ 1918653 w 6296423"/>
                <a:gd name="connsiteY10" fmla="*/ 364769 h 2094046"/>
                <a:gd name="connsiteX11" fmla="*/ 1986211 w 6296423"/>
                <a:gd name="connsiteY11" fmla="*/ 351259 h 2094046"/>
                <a:gd name="connsiteX12" fmla="*/ 2026746 w 6296423"/>
                <a:gd name="connsiteY12" fmla="*/ 324240 h 2094046"/>
                <a:gd name="connsiteX13" fmla="*/ 2107815 w 6296423"/>
                <a:gd name="connsiteY13" fmla="*/ 310730 h 2094046"/>
                <a:gd name="connsiteX14" fmla="*/ 2175374 w 6296423"/>
                <a:gd name="connsiteY14" fmla="*/ 283710 h 2094046"/>
                <a:gd name="connsiteX15" fmla="*/ 2351025 w 6296423"/>
                <a:gd name="connsiteY15" fmla="*/ 229670 h 2094046"/>
                <a:gd name="connsiteX16" fmla="*/ 2405071 w 6296423"/>
                <a:gd name="connsiteY16" fmla="*/ 216160 h 2094046"/>
                <a:gd name="connsiteX17" fmla="*/ 2472630 w 6296423"/>
                <a:gd name="connsiteY17" fmla="*/ 202650 h 2094046"/>
                <a:gd name="connsiteX18" fmla="*/ 2634769 w 6296423"/>
                <a:gd name="connsiteY18" fmla="*/ 148610 h 2094046"/>
                <a:gd name="connsiteX19" fmla="*/ 2932025 w 6296423"/>
                <a:gd name="connsiteY19" fmla="*/ 94570 h 2094046"/>
                <a:gd name="connsiteX20" fmla="*/ 3810282 w 6296423"/>
                <a:gd name="connsiteY20" fmla="*/ 0 h 2094046"/>
                <a:gd name="connsiteX21" fmla="*/ 4485864 w 6296423"/>
                <a:gd name="connsiteY21" fmla="*/ 13510 h 2094046"/>
                <a:gd name="connsiteX22" fmla="*/ 4539910 w 6296423"/>
                <a:gd name="connsiteY22" fmla="*/ 27020 h 2094046"/>
                <a:gd name="connsiteX23" fmla="*/ 5972144 w 6296423"/>
                <a:gd name="connsiteY23" fmla="*/ 40530 h 2094046"/>
                <a:gd name="connsiteX24" fmla="*/ 6147795 w 6296423"/>
                <a:gd name="connsiteY24" fmla="*/ 108080 h 2094046"/>
                <a:gd name="connsiteX25" fmla="*/ 6255888 w 6296423"/>
                <a:gd name="connsiteY25" fmla="*/ 148610 h 2094046"/>
                <a:gd name="connsiteX26" fmla="*/ 6282911 w 6296423"/>
                <a:gd name="connsiteY26" fmla="*/ 486359 h 2094046"/>
                <a:gd name="connsiteX27" fmla="*/ 6296423 w 6296423"/>
                <a:gd name="connsiteY27" fmla="*/ 675499 h 2094046"/>
                <a:gd name="connsiteX28" fmla="*/ 6282911 w 6296423"/>
                <a:gd name="connsiteY28" fmla="*/ 972718 h 2094046"/>
                <a:gd name="connsiteX29" fmla="*/ 6255888 w 6296423"/>
                <a:gd name="connsiteY29" fmla="*/ 1026758 h 2094046"/>
                <a:gd name="connsiteX30" fmla="*/ 6215353 w 6296423"/>
                <a:gd name="connsiteY30" fmla="*/ 1121328 h 2094046"/>
                <a:gd name="connsiteX31" fmla="*/ 6188329 w 6296423"/>
                <a:gd name="connsiteY31" fmla="*/ 1891396 h 2094046"/>
                <a:gd name="connsiteX32" fmla="*/ 6174818 w 6296423"/>
                <a:gd name="connsiteY32" fmla="*/ 1310468 h 2094046"/>
                <a:gd name="connsiteX33" fmla="*/ 5215492 w 6296423"/>
                <a:gd name="connsiteY33" fmla="*/ 1296958 h 2094046"/>
                <a:gd name="connsiteX34" fmla="*/ 5012817 w 6296423"/>
                <a:gd name="connsiteY34" fmla="*/ 1283448 h 2094046"/>
                <a:gd name="connsiteX35" fmla="*/ 4783120 w 6296423"/>
                <a:gd name="connsiteY35" fmla="*/ 1269938 h 2094046"/>
                <a:gd name="connsiteX36" fmla="*/ 4418305 w 6296423"/>
                <a:gd name="connsiteY36" fmla="*/ 1242918 h 2094046"/>
                <a:gd name="connsiteX37" fmla="*/ 4107538 w 6296423"/>
                <a:gd name="connsiteY37" fmla="*/ 1229408 h 2094046"/>
                <a:gd name="connsiteX38" fmla="*/ 3526537 w 6296423"/>
                <a:gd name="connsiteY38" fmla="*/ 1256428 h 2094046"/>
                <a:gd name="connsiteX39" fmla="*/ 3472491 w 6296423"/>
                <a:gd name="connsiteY39" fmla="*/ 1269938 h 2094046"/>
                <a:gd name="connsiteX40" fmla="*/ 3404933 w 6296423"/>
                <a:gd name="connsiteY40" fmla="*/ 1283448 h 2094046"/>
                <a:gd name="connsiteX41" fmla="*/ 3269816 w 6296423"/>
                <a:gd name="connsiteY41" fmla="*/ 1364507 h 2094046"/>
                <a:gd name="connsiteX42" fmla="*/ 3134700 w 6296423"/>
                <a:gd name="connsiteY42" fmla="*/ 1418547 h 2094046"/>
                <a:gd name="connsiteX43" fmla="*/ 2999584 w 6296423"/>
                <a:gd name="connsiteY43" fmla="*/ 1486097 h 2094046"/>
                <a:gd name="connsiteX44" fmla="*/ 2837444 w 6296423"/>
                <a:gd name="connsiteY44" fmla="*/ 1567157 h 2094046"/>
                <a:gd name="connsiteX45" fmla="*/ 2756374 w 6296423"/>
                <a:gd name="connsiteY45" fmla="*/ 1594177 h 2094046"/>
                <a:gd name="connsiteX46" fmla="*/ 2567211 w 6296423"/>
                <a:gd name="connsiteY46" fmla="*/ 1675237 h 2094046"/>
                <a:gd name="connsiteX47" fmla="*/ 2459118 w 6296423"/>
                <a:gd name="connsiteY47" fmla="*/ 1702257 h 2094046"/>
                <a:gd name="connsiteX48" fmla="*/ 2324002 w 6296423"/>
                <a:gd name="connsiteY48" fmla="*/ 1756297 h 2094046"/>
                <a:gd name="connsiteX49" fmla="*/ 2229420 w 6296423"/>
                <a:gd name="connsiteY49" fmla="*/ 1769807 h 2094046"/>
                <a:gd name="connsiteX50" fmla="*/ 1837583 w 6296423"/>
                <a:gd name="connsiteY50" fmla="*/ 1877886 h 2094046"/>
                <a:gd name="connsiteX51" fmla="*/ 1648420 w 6296423"/>
                <a:gd name="connsiteY51" fmla="*/ 1931926 h 2094046"/>
                <a:gd name="connsiteX52" fmla="*/ 1297117 w 6296423"/>
                <a:gd name="connsiteY52" fmla="*/ 2012986 h 2094046"/>
                <a:gd name="connsiteX53" fmla="*/ 1148489 w 6296423"/>
                <a:gd name="connsiteY53" fmla="*/ 2040006 h 2094046"/>
                <a:gd name="connsiteX54" fmla="*/ 1053908 w 6296423"/>
                <a:gd name="connsiteY54" fmla="*/ 2053516 h 2094046"/>
                <a:gd name="connsiteX55" fmla="*/ 986350 w 6296423"/>
                <a:gd name="connsiteY55" fmla="*/ 2067026 h 2094046"/>
                <a:gd name="connsiteX56" fmla="*/ 689094 w 6296423"/>
                <a:gd name="connsiteY56" fmla="*/ 2094046 h 2094046"/>
                <a:gd name="connsiteX57" fmla="*/ 662070 w 6296423"/>
                <a:gd name="connsiteY57" fmla="*/ 1945436 h 2094046"/>
                <a:gd name="connsiteX58" fmla="*/ 608024 w 6296423"/>
                <a:gd name="connsiteY58" fmla="*/ 1850866 h 2094046"/>
                <a:gd name="connsiteX59" fmla="*/ 567489 w 6296423"/>
                <a:gd name="connsiteY59" fmla="*/ 1810337 h 2094046"/>
                <a:gd name="connsiteX60" fmla="*/ 553977 w 6296423"/>
                <a:gd name="connsiteY60" fmla="*/ 1769807 h 2094046"/>
                <a:gd name="connsiteX61" fmla="*/ 513442 w 6296423"/>
                <a:gd name="connsiteY61" fmla="*/ 1729277 h 2094046"/>
                <a:gd name="connsiteX62" fmla="*/ 364814 w 6296423"/>
                <a:gd name="connsiteY62" fmla="*/ 1553647 h 2094046"/>
                <a:gd name="connsiteX63" fmla="*/ 121605 w 6296423"/>
                <a:gd name="connsiteY63" fmla="*/ 1323978 h 2094046"/>
                <a:gd name="connsiteX64" fmla="*/ 67558 w 6296423"/>
                <a:gd name="connsiteY64" fmla="*/ 1296958 h 2094046"/>
                <a:gd name="connsiteX65" fmla="*/ 0 w 6296423"/>
                <a:gd name="connsiteY65" fmla="*/ 1296958 h 2094046"/>
                <a:gd name="connsiteX66" fmla="*/ 81070 w 6296423"/>
                <a:gd name="connsiteY66" fmla="*/ 1229408 h 2094046"/>
                <a:gd name="connsiteX0" fmla="*/ 81070 w 6296423"/>
                <a:gd name="connsiteY0" fmla="*/ 1229408 h 2094046"/>
                <a:gd name="connsiteX1" fmla="*/ 81070 w 6296423"/>
                <a:gd name="connsiteY1" fmla="*/ 1229408 h 2094046"/>
                <a:gd name="connsiteX2" fmla="*/ 256721 w 6296423"/>
                <a:gd name="connsiteY2" fmla="*/ 999738 h 2094046"/>
                <a:gd name="connsiteX3" fmla="*/ 540466 w 6296423"/>
                <a:gd name="connsiteY3" fmla="*/ 756559 h 2094046"/>
                <a:gd name="connsiteX4" fmla="*/ 770163 w 6296423"/>
                <a:gd name="connsiteY4" fmla="*/ 594439 h 2094046"/>
                <a:gd name="connsiteX5" fmla="*/ 864745 w 6296423"/>
                <a:gd name="connsiteY5" fmla="*/ 553909 h 2094046"/>
                <a:gd name="connsiteX6" fmla="*/ 945815 w 6296423"/>
                <a:gd name="connsiteY6" fmla="*/ 499869 h 2094046"/>
                <a:gd name="connsiteX7" fmla="*/ 1040396 w 6296423"/>
                <a:gd name="connsiteY7" fmla="*/ 472849 h 2094046"/>
                <a:gd name="connsiteX8" fmla="*/ 1297117 w 6296423"/>
                <a:gd name="connsiteY8" fmla="*/ 418809 h 2094046"/>
                <a:gd name="connsiteX9" fmla="*/ 1837583 w 6296423"/>
                <a:gd name="connsiteY9" fmla="*/ 391789 h 2094046"/>
                <a:gd name="connsiteX10" fmla="*/ 1918653 w 6296423"/>
                <a:gd name="connsiteY10" fmla="*/ 364769 h 2094046"/>
                <a:gd name="connsiteX11" fmla="*/ 1986211 w 6296423"/>
                <a:gd name="connsiteY11" fmla="*/ 351259 h 2094046"/>
                <a:gd name="connsiteX12" fmla="*/ 2026746 w 6296423"/>
                <a:gd name="connsiteY12" fmla="*/ 324240 h 2094046"/>
                <a:gd name="connsiteX13" fmla="*/ 2107815 w 6296423"/>
                <a:gd name="connsiteY13" fmla="*/ 310730 h 2094046"/>
                <a:gd name="connsiteX14" fmla="*/ 2175374 w 6296423"/>
                <a:gd name="connsiteY14" fmla="*/ 283710 h 2094046"/>
                <a:gd name="connsiteX15" fmla="*/ 2351025 w 6296423"/>
                <a:gd name="connsiteY15" fmla="*/ 229670 h 2094046"/>
                <a:gd name="connsiteX16" fmla="*/ 2405071 w 6296423"/>
                <a:gd name="connsiteY16" fmla="*/ 216160 h 2094046"/>
                <a:gd name="connsiteX17" fmla="*/ 2472630 w 6296423"/>
                <a:gd name="connsiteY17" fmla="*/ 202650 h 2094046"/>
                <a:gd name="connsiteX18" fmla="*/ 2634769 w 6296423"/>
                <a:gd name="connsiteY18" fmla="*/ 148610 h 2094046"/>
                <a:gd name="connsiteX19" fmla="*/ 2932025 w 6296423"/>
                <a:gd name="connsiteY19" fmla="*/ 94570 h 2094046"/>
                <a:gd name="connsiteX20" fmla="*/ 3810282 w 6296423"/>
                <a:gd name="connsiteY20" fmla="*/ 0 h 2094046"/>
                <a:gd name="connsiteX21" fmla="*/ 4485864 w 6296423"/>
                <a:gd name="connsiteY21" fmla="*/ 13510 h 2094046"/>
                <a:gd name="connsiteX22" fmla="*/ 4539910 w 6296423"/>
                <a:gd name="connsiteY22" fmla="*/ 27020 h 2094046"/>
                <a:gd name="connsiteX23" fmla="*/ 5972144 w 6296423"/>
                <a:gd name="connsiteY23" fmla="*/ 40530 h 2094046"/>
                <a:gd name="connsiteX24" fmla="*/ 6147795 w 6296423"/>
                <a:gd name="connsiteY24" fmla="*/ 108080 h 2094046"/>
                <a:gd name="connsiteX25" fmla="*/ 6255888 w 6296423"/>
                <a:gd name="connsiteY25" fmla="*/ 148610 h 2094046"/>
                <a:gd name="connsiteX26" fmla="*/ 6282911 w 6296423"/>
                <a:gd name="connsiteY26" fmla="*/ 486359 h 2094046"/>
                <a:gd name="connsiteX27" fmla="*/ 6296423 w 6296423"/>
                <a:gd name="connsiteY27" fmla="*/ 675499 h 2094046"/>
                <a:gd name="connsiteX28" fmla="*/ 6282911 w 6296423"/>
                <a:gd name="connsiteY28" fmla="*/ 972718 h 2094046"/>
                <a:gd name="connsiteX29" fmla="*/ 6255888 w 6296423"/>
                <a:gd name="connsiteY29" fmla="*/ 1026758 h 2094046"/>
                <a:gd name="connsiteX30" fmla="*/ 6215353 w 6296423"/>
                <a:gd name="connsiteY30" fmla="*/ 1121328 h 2094046"/>
                <a:gd name="connsiteX31" fmla="*/ 6188329 w 6296423"/>
                <a:gd name="connsiteY31" fmla="*/ 1891396 h 2094046"/>
                <a:gd name="connsiteX32" fmla="*/ 5782980 w 6296423"/>
                <a:gd name="connsiteY32" fmla="*/ 1823847 h 2094046"/>
                <a:gd name="connsiteX33" fmla="*/ 5215492 w 6296423"/>
                <a:gd name="connsiteY33" fmla="*/ 1296958 h 2094046"/>
                <a:gd name="connsiteX34" fmla="*/ 5012817 w 6296423"/>
                <a:gd name="connsiteY34" fmla="*/ 1283448 h 2094046"/>
                <a:gd name="connsiteX35" fmla="*/ 4783120 w 6296423"/>
                <a:gd name="connsiteY35" fmla="*/ 1269938 h 2094046"/>
                <a:gd name="connsiteX36" fmla="*/ 4418305 w 6296423"/>
                <a:gd name="connsiteY36" fmla="*/ 1242918 h 2094046"/>
                <a:gd name="connsiteX37" fmla="*/ 4107538 w 6296423"/>
                <a:gd name="connsiteY37" fmla="*/ 1229408 h 2094046"/>
                <a:gd name="connsiteX38" fmla="*/ 3526537 w 6296423"/>
                <a:gd name="connsiteY38" fmla="*/ 1256428 h 2094046"/>
                <a:gd name="connsiteX39" fmla="*/ 3472491 w 6296423"/>
                <a:gd name="connsiteY39" fmla="*/ 1269938 h 2094046"/>
                <a:gd name="connsiteX40" fmla="*/ 3404933 w 6296423"/>
                <a:gd name="connsiteY40" fmla="*/ 1283448 h 2094046"/>
                <a:gd name="connsiteX41" fmla="*/ 3269816 w 6296423"/>
                <a:gd name="connsiteY41" fmla="*/ 1364507 h 2094046"/>
                <a:gd name="connsiteX42" fmla="*/ 3134700 w 6296423"/>
                <a:gd name="connsiteY42" fmla="*/ 1418547 h 2094046"/>
                <a:gd name="connsiteX43" fmla="*/ 2999584 w 6296423"/>
                <a:gd name="connsiteY43" fmla="*/ 1486097 h 2094046"/>
                <a:gd name="connsiteX44" fmla="*/ 2837444 w 6296423"/>
                <a:gd name="connsiteY44" fmla="*/ 1567157 h 2094046"/>
                <a:gd name="connsiteX45" fmla="*/ 2756374 w 6296423"/>
                <a:gd name="connsiteY45" fmla="*/ 1594177 h 2094046"/>
                <a:gd name="connsiteX46" fmla="*/ 2567211 w 6296423"/>
                <a:gd name="connsiteY46" fmla="*/ 1675237 h 2094046"/>
                <a:gd name="connsiteX47" fmla="*/ 2459118 w 6296423"/>
                <a:gd name="connsiteY47" fmla="*/ 1702257 h 2094046"/>
                <a:gd name="connsiteX48" fmla="*/ 2324002 w 6296423"/>
                <a:gd name="connsiteY48" fmla="*/ 1756297 h 2094046"/>
                <a:gd name="connsiteX49" fmla="*/ 2229420 w 6296423"/>
                <a:gd name="connsiteY49" fmla="*/ 1769807 h 2094046"/>
                <a:gd name="connsiteX50" fmla="*/ 1837583 w 6296423"/>
                <a:gd name="connsiteY50" fmla="*/ 1877886 h 2094046"/>
                <a:gd name="connsiteX51" fmla="*/ 1648420 w 6296423"/>
                <a:gd name="connsiteY51" fmla="*/ 1931926 h 2094046"/>
                <a:gd name="connsiteX52" fmla="*/ 1297117 w 6296423"/>
                <a:gd name="connsiteY52" fmla="*/ 2012986 h 2094046"/>
                <a:gd name="connsiteX53" fmla="*/ 1148489 w 6296423"/>
                <a:gd name="connsiteY53" fmla="*/ 2040006 h 2094046"/>
                <a:gd name="connsiteX54" fmla="*/ 1053908 w 6296423"/>
                <a:gd name="connsiteY54" fmla="*/ 2053516 h 2094046"/>
                <a:gd name="connsiteX55" fmla="*/ 986350 w 6296423"/>
                <a:gd name="connsiteY55" fmla="*/ 2067026 h 2094046"/>
                <a:gd name="connsiteX56" fmla="*/ 689094 w 6296423"/>
                <a:gd name="connsiteY56" fmla="*/ 2094046 h 2094046"/>
                <a:gd name="connsiteX57" fmla="*/ 662070 w 6296423"/>
                <a:gd name="connsiteY57" fmla="*/ 1945436 h 2094046"/>
                <a:gd name="connsiteX58" fmla="*/ 608024 w 6296423"/>
                <a:gd name="connsiteY58" fmla="*/ 1850866 h 2094046"/>
                <a:gd name="connsiteX59" fmla="*/ 567489 w 6296423"/>
                <a:gd name="connsiteY59" fmla="*/ 1810337 h 2094046"/>
                <a:gd name="connsiteX60" fmla="*/ 553977 w 6296423"/>
                <a:gd name="connsiteY60" fmla="*/ 1769807 h 2094046"/>
                <a:gd name="connsiteX61" fmla="*/ 513442 w 6296423"/>
                <a:gd name="connsiteY61" fmla="*/ 1729277 h 2094046"/>
                <a:gd name="connsiteX62" fmla="*/ 364814 w 6296423"/>
                <a:gd name="connsiteY62" fmla="*/ 1553647 h 2094046"/>
                <a:gd name="connsiteX63" fmla="*/ 121605 w 6296423"/>
                <a:gd name="connsiteY63" fmla="*/ 1323978 h 2094046"/>
                <a:gd name="connsiteX64" fmla="*/ 67558 w 6296423"/>
                <a:gd name="connsiteY64" fmla="*/ 1296958 h 2094046"/>
                <a:gd name="connsiteX65" fmla="*/ 0 w 6296423"/>
                <a:gd name="connsiteY65" fmla="*/ 1296958 h 2094046"/>
                <a:gd name="connsiteX66" fmla="*/ 81070 w 6296423"/>
                <a:gd name="connsiteY66" fmla="*/ 1229408 h 2094046"/>
                <a:gd name="connsiteX0" fmla="*/ 81070 w 6528881"/>
                <a:gd name="connsiteY0" fmla="*/ 1229408 h 2094046"/>
                <a:gd name="connsiteX1" fmla="*/ 81070 w 6528881"/>
                <a:gd name="connsiteY1" fmla="*/ 1229408 h 2094046"/>
                <a:gd name="connsiteX2" fmla="*/ 256721 w 6528881"/>
                <a:gd name="connsiteY2" fmla="*/ 999738 h 2094046"/>
                <a:gd name="connsiteX3" fmla="*/ 540466 w 6528881"/>
                <a:gd name="connsiteY3" fmla="*/ 756559 h 2094046"/>
                <a:gd name="connsiteX4" fmla="*/ 770163 w 6528881"/>
                <a:gd name="connsiteY4" fmla="*/ 594439 h 2094046"/>
                <a:gd name="connsiteX5" fmla="*/ 864745 w 6528881"/>
                <a:gd name="connsiteY5" fmla="*/ 553909 h 2094046"/>
                <a:gd name="connsiteX6" fmla="*/ 945815 w 6528881"/>
                <a:gd name="connsiteY6" fmla="*/ 499869 h 2094046"/>
                <a:gd name="connsiteX7" fmla="*/ 1040396 w 6528881"/>
                <a:gd name="connsiteY7" fmla="*/ 472849 h 2094046"/>
                <a:gd name="connsiteX8" fmla="*/ 1297117 w 6528881"/>
                <a:gd name="connsiteY8" fmla="*/ 418809 h 2094046"/>
                <a:gd name="connsiteX9" fmla="*/ 1837583 w 6528881"/>
                <a:gd name="connsiteY9" fmla="*/ 391789 h 2094046"/>
                <a:gd name="connsiteX10" fmla="*/ 1918653 w 6528881"/>
                <a:gd name="connsiteY10" fmla="*/ 364769 h 2094046"/>
                <a:gd name="connsiteX11" fmla="*/ 1986211 w 6528881"/>
                <a:gd name="connsiteY11" fmla="*/ 351259 h 2094046"/>
                <a:gd name="connsiteX12" fmla="*/ 2026746 w 6528881"/>
                <a:gd name="connsiteY12" fmla="*/ 324240 h 2094046"/>
                <a:gd name="connsiteX13" fmla="*/ 2107815 w 6528881"/>
                <a:gd name="connsiteY13" fmla="*/ 310730 h 2094046"/>
                <a:gd name="connsiteX14" fmla="*/ 2175374 w 6528881"/>
                <a:gd name="connsiteY14" fmla="*/ 283710 h 2094046"/>
                <a:gd name="connsiteX15" fmla="*/ 2351025 w 6528881"/>
                <a:gd name="connsiteY15" fmla="*/ 229670 h 2094046"/>
                <a:gd name="connsiteX16" fmla="*/ 2405071 w 6528881"/>
                <a:gd name="connsiteY16" fmla="*/ 216160 h 2094046"/>
                <a:gd name="connsiteX17" fmla="*/ 2472630 w 6528881"/>
                <a:gd name="connsiteY17" fmla="*/ 202650 h 2094046"/>
                <a:gd name="connsiteX18" fmla="*/ 2634769 w 6528881"/>
                <a:gd name="connsiteY18" fmla="*/ 148610 h 2094046"/>
                <a:gd name="connsiteX19" fmla="*/ 2932025 w 6528881"/>
                <a:gd name="connsiteY19" fmla="*/ 94570 h 2094046"/>
                <a:gd name="connsiteX20" fmla="*/ 3810282 w 6528881"/>
                <a:gd name="connsiteY20" fmla="*/ 0 h 2094046"/>
                <a:gd name="connsiteX21" fmla="*/ 4485864 w 6528881"/>
                <a:gd name="connsiteY21" fmla="*/ 13510 h 2094046"/>
                <a:gd name="connsiteX22" fmla="*/ 4539910 w 6528881"/>
                <a:gd name="connsiteY22" fmla="*/ 27020 h 2094046"/>
                <a:gd name="connsiteX23" fmla="*/ 5972144 w 6528881"/>
                <a:gd name="connsiteY23" fmla="*/ 40530 h 2094046"/>
                <a:gd name="connsiteX24" fmla="*/ 6147795 w 6528881"/>
                <a:gd name="connsiteY24" fmla="*/ 108080 h 2094046"/>
                <a:gd name="connsiteX25" fmla="*/ 6255888 w 6528881"/>
                <a:gd name="connsiteY25" fmla="*/ 148610 h 2094046"/>
                <a:gd name="connsiteX26" fmla="*/ 6282911 w 6528881"/>
                <a:gd name="connsiteY26" fmla="*/ 486359 h 2094046"/>
                <a:gd name="connsiteX27" fmla="*/ 6296423 w 6528881"/>
                <a:gd name="connsiteY27" fmla="*/ 675499 h 2094046"/>
                <a:gd name="connsiteX28" fmla="*/ 6282911 w 6528881"/>
                <a:gd name="connsiteY28" fmla="*/ 972718 h 2094046"/>
                <a:gd name="connsiteX29" fmla="*/ 6255888 w 6528881"/>
                <a:gd name="connsiteY29" fmla="*/ 1026758 h 2094046"/>
                <a:gd name="connsiteX30" fmla="*/ 6512609 w 6528881"/>
                <a:gd name="connsiteY30" fmla="*/ 1269938 h 2094046"/>
                <a:gd name="connsiteX31" fmla="*/ 6188329 w 6528881"/>
                <a:gd name="connsiteY31" fmla="*/ 1891396 h 2094046"/>
                <a:gd name="connsiteX32" fmla="*/ 5782980 w 6528881"/>
                <a:gd name="connsiteY32" fmla="*/ 1823847 h 2094046"/>
                <a:gd name="connsiteX33" fmla="*/ 5215492 w 6528881"/>
                <a:gd name="connsiteY33" fmla="*/ 1296958 h 2094046"/>
                <a:gd name="connsiteX34" fmla="*/ 5012817 w 6528881"/>
                <a:gd name="connsiteY34" fmla="*/ 1283448 h 2094046"/>
                <a:gd name="connsiteX35" fmla="*/ 4783120 w 6528881"/>
                <a:gd name="connsiteY35" fmla="*/ 1269938 h 2094046"/>
                <a:gd name="connsiteX36" fmla="*/ 4418305 w 6528881"/>
                <a:gd name="connsiteY36" fmla="*/ 1242918 h 2094046"/>
                <a:gd name="connsiteX37" fmla="*/ 4107538 w 6528881"/>
                <a:gd name="connsiteY37" fmla="*/ 1229408 h 2094046"/>
                <a:gd name="connsiteX38" fmla="*/ 3526537 w 6528881"/>
                <a:gd name="connsiteY38" fmla="*/ 1256428 h 2094046"/>
                <a:gd name="connsiteX39" fmla="*/ 3472491 w 6528881"/>
                <a:gd name="connsiteY39" fmla="*/ 1269938 h 2094046"/>
                <a:gd name="connsiteX40" fmla="*/ 3404933 w 6528881"/>
                <a:gd name="connsiteY40" fmla="*/ 1283448 h 2094046"/>
                <a:gd name="connsiteX41" fmla="*/ 3269816 w 6528881"/>
                <a:gd name="connsiteY41" fmla="*/ 1364507 h 2094046"/>
                <a:gd name="connsiteX42" fmla="*/ 3134700 w 6528881"/>
                <a:gd name="connsiteY42" fmla="*/ 1418547 h 2094046"/>
                <a:gd name="connsiteX43" fmla="*/ 2999584 w 6528881"/>
                <a:gd name="connsiteY43" fmla="*/ 1486097 h 2094046"/>
                <a:gd name="connsiteX44" fmla="*/ 2837444 w 6528881"/>
                <a:gd name="connsiteY44" fmla="*/ 1567157 h 2094046"/>
                <a:gd name="connsiteX45" fmla="*/ 2756374 w 6528881"/>
                <a:gd name="connsiteY45" fmla="*/ 1594177 h 2094046"/>
                <a:gd name="connsiteX46" fmla="*/ 2567211 w 6528881"/>
                <a:gd name="connsiteY46" fmla="*/ 1675237 h 2094046"/>
                <a:gd name="connsiteX47" fmla="*/ 2459118 w 6528881"/>
                <a:gd name="connsiteY47" fmla="*/ 1702257 h 2094046"/>
                <a:gd name="connsiteX48" fmla="*/ 2324002 w 6528881"/>
                <a:gd name="connsiteY48" fmla="*/ 1756297 h 2094046"/>
                <a:gd name="connsiteX49" fmla="*/ 2229420 w 6528881"/>
                <a:gd name="connsiteY49" fmla="*/ 1769807 h 2094046"/>
                <a:gd name="connsiteX50" fmla="*/ 1837583 w 6528881"/>
                <a:gd name="connsiteY50" fmla="*/ 1877886 h 2094046"/>
                <a:gd name="connsiteX51" fmla="*/ 1648420 w 6528881"/>
                <a:gd name="connsiteY51" fmla="*/ 1931926 h 2094046"/>
                <a:gd name="connsiteX52" fmla="*/ 1297117 w 6528881"/>
                <a:gd name="connsiteY52" fmla="*/ 2012986 h 2094046"/>
                <a:gd name="connsiteX53" fmla="*/ 1148489 w 6528881"/>
                <a:gd name="connsiteY53" fmla="*/ 2040006 h 2094046"/>
                <a:gd name="connsiteX54" fmla="*/ 1053908 w 6528881"/>
                <a:gd name="connsiteY54" fmla="*/ 2053516 h 2094046"/>
                <a:gd name="connsiteX55" fmla="*/ 986350 w 6528881"/>
                <a:gd name="connsiteY55" fmla="*/ 2067026 h 2094046"/>
                <a:gd name="connsiteX56" fmla="*/ 689094 w 6528881"/>
                <a:gd name="connsiteY56" fmla="*/ 2094046 h 2094046"/>
                <a:gd name="connsiteX57" fmla="*/ 662070 w 6528881"/>
                <a:gd name="connsiteY57" fmla="*/ 1945436 h 2094046"/>
                <a:gd name="connsiteX58" fmla="*/ 608024 w 6528881"/>
                <a:gd name="connsiteY58" fmla="*/ 1850866 h 2094046"/>
                <a:gd name="connsiteX59" fmla="*/ 567489 w 6528881"/>
                <a:gd name="connsiteY59" fmla="*/ 1810337 h 2094046"/>
                <a:gd name="connsiteX60" fmla="*/ 553977 w 6528881"/>
                <a:gd name="connsiteY60" fmla="*/ 1769807 h 2094046"/>
                <a:gd name="connsiteX61" fmla="*/ 513442 w 6528881"/>
                <a:gd name="connsiteY61" fmla="*/ 1729277 h 2094046"/>
                <a:gd name="connsiteX62" fmla="*/ 364814 w 6528881"/>
                <a:gd name="connsiteY62" fmla="*/ 1553647 h 2094046"/>
                <a:gd name="connsiteX63" fmla="*/ 121605 w 6528881"/>
                <a:gd name="connsiteY63" fmla="*/ 1323978 h 2094046"/>
                <a:gd name="connsiteX64" fmla="*/ 67558 w 6528881"/>
                <a:gd name="connsiteY64" fmla="*/ 1296958 h 2094046"/>
                <a:gd name="connsiteX65" fmla="*/ 0 w 6528881"/>
                <a:gd name="connsiteY65" fmla="*/ 1296958 h 2094046"/>
                <a:gd name="connsiteX66" fmla="*/ 81070 w 6528881"/>
                <a:gd name="connsiteY66" fmla="*/ 1229408 h 2094046"/>
                <a:gd name="connsiteX0" fmla="*/ 81070 w 6513454"/>
                <a:gd name="connsiteY0" fmla="*/ 1229408 h 2094046"/>
                <a:gd name="connsiteX1" fmla="*/ 81070 w 6513454"/>
                <a:gd name="connsiteY1" fmla="*/ 1229408 h 2094046"/>
                <a:gd name="connsiteX2" fmla="*/ 256721 w 6513454"/>
                <a:gd name="connsiteY2" fmla="*/ 999738 h 2094046"/>
                <a:gd name="connsiteX3" fmla="*/ 540466 w 6513454"/>
                <a:gd name="connsiteY3" fmla="*/ 756559 h 2094046"/>
                <a:gd name="connsiteX4" fmla="*/ 770163 w 6513454"/>
                <a:gd name="connsiteY4" fmla="*/ 594439 h 2094046"/>
                <a:gd name="connsiteX5" fmla="*/ 864745 w 6513454"/>
                <a:gd name="connsiteY5" fmla="*/ 553909 h 2094046"/>
                <a:gd name="connsiteX6" fmla="*/ 945815 w 6513454"/>
                <a:gd name="connsiteY6" fmla="*/ 499869 h 2094046"/>
                <a:gd name="connsiteX7" fmla="*/ 1040396 w 6513454"/>
                <a:gd name="connsiteY7" fmla="*/ 472849 h 2094046"/>
                <a:gd name="connsiteX8" fmla="*/ 1297117 w 6513454"/>
                <a:gd name="connsiteY8" fmla="*/ 418809 h 2094046"/>
                <a:gd name="connsiteX9" fmla="*/ 1837583 w 6513454"/>
                <a:gd name="connsiteY9" fmla="*/ 391789 h 2094046"/>
                <a:gd name="connsiteX10" fmla="*/ 1918653 w 6513454"/>
                <a:gd name="connsiteY10" fmla="*/ 364769 h 2094046"/>
                <a:gd name="connsiteX11" fmla="*/ 1986211 w 6513454"/>
                <a:gd name="connsiteY11" fmla="*/ 351259 h 2094046"/>
                <a:gd name="connsiteX12" fmla="*/ 2026746 w 6513454"/>
                <a:gd name="connsiteY12" fmla="*/ 324240 h 2094046"/>
                <a:gd name="connsiteX13" fmla="*/ 2107815 w 6513454"/>
                <a:gd name="connsiteY13" fmla="*/ 310730 h 2094046"/>
                <a:gd name="connsiteX14" fmla="*/ 2175374 w 6513454"/>
                <a:gd name="connsiteY14" fmla="*/ 283710 h 2094046"/>
                <a:gd name="connsiteX15" fmla="*/ 2351025 w 6513454"/>
                <a:gd name="connsiteY15" fmla="*/ 229670 h 2094046"/>
                <a:gd name="connsiteX16" fmla="*/ 2405071 w 6513454"/>
                <a:gd name="connsiteY16" fmla="*/ 216160 h 2094046"/>
                <a:gd name="connsiteX17" fmla="*/ 2472630 w 6513454"/>
                <a:gd name="connsiteY17" fmla="*/ 202650 h 2094046"/>
                <a:gd name="connsiteX18" fmla="*/ 2634769 w 6513454"/>
                <a:gd name="connsiteY18" fmla="*/ 148610 h 2094046"/>
                <a:gd name="connsiteX19" fmla="*/ 2932025 w 6513454"/>
                <a:gd name="connsiteY19" fmla="*/ 94570 h 2094046"/>
                <a:gd name="connsiteX20" fmla="*/ 3810282 w 6513454"/>
                <a:gd name="connsiteY20" fmla="*/ 0 h 2094046"/>
                <a:gd name="connsiteX21" fmla="*/ 4485864 w 6513454"/>
                <a:gd name="connsiteY21" fmla="*/ 13510 h 2094046"/>
                <a:gd name="connsiteX22" fmla="*/ 4539910 w 6513454"/>
                <a:gd name="connsiteY22" fmla="*/ 27020 h 2094046"/>
                <a:gd name="connsiteX23" fmla="*/ 5972144 w 6513454"/>
                <a:gd name="connsiteY23" fmla="*/ 40530 h 2094046"/>
                <a:gd name="connsiteX24" fmla="*/ 6147795 w 6513454"/>
                <a:gd name="connsiteY24" fmla="*/ 108080 h 2094046"/>
                <a:gd name="connsiteX25" fmla="*/ 6255888 w 6513454"/>
                <a:gd name="connsiteY25" fmla="*/ 148610 h 2094046"/>
                <a:gd name="connsiteX26" fmla="*/ 6282911 w 6513454"/>
                <a:gd name="connsiteY26" fmla="*/ 486359 h 2094046"/>
                <a:gd name="connsiteX27" fmla="*/ 6296423 w 6513454"/>
                <a:gd name="connsiteY27" fmla="*/ 675499 h 2094046"/>
                <a:gd name="connsiteX28" fmla="*/ 6282911 w 6513454"/>
                <a:gd name="connsiteY28" fmla="*/ 972718 h 2094046"/>
                <a:gd name="connsiteX29" fmla="*/ 6512609 w 6513454"/>
                <a:gd name="connsiteY29" fmla="*/ 1269938 h 2094046"/>
                <a:gd name="connsiteX30" fmla="*/ 6188329 w 6513454"/>
                <a:gd name="connsiteY30" fmla="*/ 1891396 h 2094046"/>
                <a:gd name="connsiteX31" fmla="*/ 5782980 w 6513454"/>
                <a:gd name="connsiteY31" fmla="*/ 1823847 h 2094046"/>
                <a:gd name="connsiteX32" fmla="*/ 5215492 w 6513454"/>
                <a:gd name="connsiteY32" fmla="*/ 1296958 h 2094046"/>
                <a:gd name="connsiteX33" fmla="*/ 5012817 w 6513454"/>
                <a:gd name="connsiteY33" fmla="*/ 1283448 h 2094046"/>
                <a:gd name="connsiteX34" fmla="*/ 4783120 w 6513454"/>
                <a:gd name="connsiteY34" fmla="*/ 1269938 h 2094046"/>
                <a:gd name="connsiteX35" fmla="*/ 4418305 w 6513454"/>
                <a:gd name="connsiteY35" fmla="*/ 1242918 h 2094046"/>
                <a:gd name="connsiteX36" fmla="*/ 4107538 w 6513454"/>
                <a:gd name="connsiteY36" fmla="*/ 1229408 h 2094046"/>
                <a:gd name="connsiteX37" fmla="*/ 3526537 w 6513454"/>
                <a:gd name="connsiteY37" fmla="*/ 1256428 h 2094046"/>
                <a:gd name="connsiteX38" fmla="*/ 3472491 w 6513454"/>
                <a:gd name="connsiteY38" fmla="*/ 1269938 h 2094046"/>
                <a:gd name="connsiteX39" fmla="*/ 3404933 w 6513454"/>
                <a:gd name="connsiteY39" fmla="*/ 1283448 h 2094046"/>
                <a:gd name="connsiteX40" fmla="*/ 3269816 w 6513454"/>
                <a:gd name="connsiteY40" fmla="*/ 1364507 h 2094046"/>
                <a:gd name="connsiteX41" fmla="*/ 3134700 w 6513454"/>
                <a:gd name="connsiteY41" fmla="*/ 1418547 h 2094046"/>
                <a:gd name="connsiteX42" fmla="*/ 2999584 w 6513454"/>
                <a:gd name="connsiteY42" fmla="*/ 1486097 h 2094046"/>
                <a:gd name="connsiteX43" fmla="*/ 2837444 w 6513454"/>
                <a:gd name="connsiteY43" fmla="*/ 1567157 h 2094046"/>
                <a:gd name="connsiteX44" fmla="*/ 2756374 w 6513454"/>
                <a:gd name="connsiteY44" fmla="*/ 1594177 h 2094046"/>
                <a:gd name="connsiteX45" fmla="*/ 2567211 w 6513454"/>
                <a:gd name="connsiteY45" fmla="*/ 1675237 h 2094046"/>
                <a:gd name="connsiteX46" fmla="*/ 2459118 w 6513454"/>
                <a:gd name="connsiteY46" fmla="*/ 1702257 h 2094046"/>
                <a:gd name="connsiteX47" fmla="*/ 2324002 w 6513454"/>
                <a:gd name="connsiteY47" fmla="*/ 1756297 h 2094046"/>
                <a:gd name="connsiteX48" fmla="*/ 2229420 w 6513454"/>
                <a:gd name="connsiteY48" fmla="*/ 1769807 h 2094046"/>
                <a:gd name="connsiteX49" fmla="*/ 1837583 w 6513454"/>
                <a:gd name="connsiteY49" fmla="*/ 1877886 h 2094046"/>
                <a:gd name="connsiteX50" fmla="*/ 1648420 w 6513454"/>
                <a:gd name="connsiteY50" fmla="*/ 1931926 h 2094046"/>
                <a:gd name="connsiteX51" fmla="*/ 1297117 w 6513454"/>
                <a:gd name="connsiteY51" fmla="*/ 2012986 h 2094046"/>
                <a:gd name="connsiteX52" fmla="*/ 1148489 w 6513454"/>
                <a:gd name="connsiteY52" fmla="*/ 2040006 h 2094046"/>
                <a:gd name="connsiteX53" fmla="*/ 1053908 w 6513454"/>
                <a:gd name="connsiteY53" fmla="*/ 2053516 h 2094046"/>
                <a:gd name="connsiteX54" fmla="*/ 986350 w 6513454"/>
                <a:gd name="connsiteY54" fmla="*/ 2067026 h 2094046"/>
                <a:gd name="connsiteX55" fmla="*/ 689094 w 6513454"/>
                <a:gd name="connsiteY55" fmla="*/ 2094046 h 2094046"/>
                <a:gd name="connsiteX56" fmla="*/ 662070 w 6513454"/>
                <a:gd name="connsiteY56" fmla="*/ 1945436 h 2094046"/>
                <a:gd name="connsiteX57" fmla="*/ 608024 w 6513454"/>
                <a:gd name="connsiteY57" fmla="*/ 1850866 h 2094046"/>
                <a:gd name="connsiteX58" fmla="*/ 567489 w 6513454"/>
                <a:gd name="connsiteY58" fmla="*/ 1810337 h 2094046"/>
                <a:gd name="connsiteX59" fmla="*/ 553977 w 6513454"/>
                <a:gd name="connsiteY59" fmla="*/ 1769807 h 2094046"/>
                <a:gd name="connsiteX60" fmla="*/ 513442 w 6513454"/>
                <a:gd name="connsiteY60" fmla="*/ 1729277 h 2094046"/>
                <a:gd name="connsiteX61" fmla="*/ 364814 w 6513454"/>
                <a:gd name="connsiteY61" fmla="*/ 1553647 h 2094046"/>
                <a:gd name="connsiteX62" fmla="*/ 121605 w 6513454"/>
                <a:gd name="connsiteY62" fmla="*/ 1323978 h 2094046"/>
                <a:gd name="connsiteX63" fmla="*/ 67558 w 6513454"/>
                <a:gd name="connsiteY63" fmla="*/ 1296958 h 2094046"/>
                <a:gd name="connsiteX64" fmla="*/ 0 w 6513454"/>
                <a:gd name="connsiteY64" fmla="*/ 1296958 h 2094046"/>
                <a:gd name="connsiteX65" fmla="*/ 81070 w 6513454"/>
                <a:gd name="connsiteY65" fmla="*/ 1229408 h 2094046"/>
                <a:gd name="connsiteX0" fmla="*/ 81070 w 6513776"/>
                <a:gd name="connsiteY0" fmla="*/ 1229408 h 2094046"/>
                <a:gd name="connsiteX1" fmla="*/ 81070 w 6513776"/>
                <a:gd name="connsiteY1" fmla="*/ 1229408 h 2094046"/>
                <a:gd name="connsiteX2" fmla="*/ 256721 w 6513776"/>
                <a:gd name="connsiteY2" fmla="*/ 999738 h 2094046"/>
                <a:gd name="connsiteX3" fmla="*/ 540466 w 6513776"/>
                <a:gd name="connsiteY3" fmla="*/ 756559 h 2094046"/>
                <a:gd name="connsiteX4" fmla="*/ 770163 w 6513776"/>
                <a:gd name="connsiteY4" fmla="*/ 594439 h 2094046"/>
                <a:gd name="connsiteX5" fmla="*/ 864745 w 6513776"/>
                <a:gd name="connsiteY5" fmla="*/ 553909 h 2094046"/>
                <a:gd name="connsiteX6" fmla="*/ 945815 w 6513776"/>
                <a:gd name="connsiteY6" fmla="*/ 499869 h 2094046"/>
                <a:gd name="connsiteX7" fmla="*/ 1040396 w 6513776"/>
                <a:gd name="connsiteY7" fmla="*/ 472849 h 2094046"/>
                <a:gd name="connsiteX8" fmla="*/ 1297117 w 6513776"/>
                <a:gd name="connsiteY8" fmla="*/ 418809 h 2094046"/>
                <a:gd name="connsiteX9" fmla="*/ 1837583 w 6513776"/>
                <a:gd name="connsiteY9" fmla="*/ 391789 h 2094046"/>
                <a:gd name="connsiteX10" fmla="*/ 1918653 w 6513776"/>
                <a:gd name="connsiteY10" fmla="*/ 364769 h 2094046"/>
                <a:gd name="connsiteX11" fmla="*/ 1986211 w 6513776"/>
                <a:gd name="connsiteY11" fmla="*/ 351259 h 2094046"/>
                <a:gd name="connsiteX12" fmla="*/ 2026746 w 6513776"/>
                <a:gd name="connsiteY12" fmla="*/ 324240 h 2094046"/>
                <a:gd name="connsiteX13" fmla="*/ 2107815 w 6513776"/>
                <a:gd name="connsiteY13" fmla="*/ 310730 h 2094046"/>
                <a:gd name="connsiteX14" fmla="*/ 2175374 w 6513776"/>
                <a:gd name="connsiteY14" fmla="*/ 283710 h 2094046"/>
                <a:gd name="connsiteX15" fmla="*/ 2351025 w 6513776"/>
                <a:gd name="connsiteY15" fmla="*/ 229670 h 2094046"/>
                <a:gd name="connsiteX16" fmla="*/ 2405071 w 6513776"/>
                <a:gd name="connsiteY16" fmla="*/ 216160 h 2094046"/>
                <a:gd name="connsiteX17" fmla="*/ 2472630 w 6513776"/>
                <a:gd name="connsiteY17" fmla="*/ 202650 h 2094046"/>
                <a:gd name="connsiteX18" fmla="*/ 2634769 w 6513776"/>
                <a:gd name="connsiteY18" fmla="*/ 148610 h 2094046"/>
                <a:gd name="connsiteX19" fmla="*/ 2932025 w 6513776"/>
                <a:gd name="connsiteY19" fmla="*/ 94570 h 2094046"/>
                <a:gd name="connsiteX20" fmla="*/ 3810282 w 6513776"/>
                <a:gd name="connsiteY20" fmla="*/ 0 h 2094046"/>
                <a:gd name="connsiteX21" fmla="*/ 4485864 w 6513776"/>
                <a:gd name="connsiteY21" fmla="*/ 13510 h 2094046"/>
                <a:gd name="connsiteX22" fmla="*/ 4539910 w 6513776"/>
                <a:gd name="connsiteY22" fmla="*/ 27020 h 2094046"/>
                <a:gd name="connsiteX23" fmla="*/ 5972144 w 6513776"/>
                <a:gd name="connsiteY23" fmla="*/ 40530 h 2094046"/>
                <a:gd name="connsiteX24" fmla="*/ 6147795 w 6513776"/>
                <a:gd name="connsiteY24" fmla="*/ 108080 h 2094046"/>
                <a:gd name="connsiteX25" fmla="*/ 6255888 w 6513776"/>
                <a:gd name="connsiteY25" fmla="*/ 148610 h 2094046"/>
                <a:gd name="connsiteX26" fmla="*/ 6282911 w 6513776"/>
                <a:gd name="connsiteY26" fmla="*/ 486359 h 2094046"/>
                <a:gd name="connsiteX27" fmla="*/ 6296423 w 6513776"/>
                <a:gd name="connsiteY27" fmla="*/ 675499 h 2094046"/>
                <a:gd name="connsiteX28" fmla="*/ 6512609 w 6513776"/>
                <a:gd name="connsiteY28" fmla="*/ 1269938 h 2094046"/>
                <a:gd name="connsiteX29" fmla="*/ 6188329 w 6513776"/>
                <a:gd name="connsiteY29" fmla="*/ 1891396 h 2094046"/>
                <a:gd name="connsiteX30" fmla="*/ 5782980 w 6513776"/>
                <a:gd name="connsiteY30" fmla="*/ 1823847 h 2094046"/>
                <a:gd name="connsiteX31" fmla="*/ 5215492 w 6513776"/>
                <a:gd name="connsiteY31" fmla="*/ 1296958 h 2094046"/>
                <a:gd name="connsiteX32" fmla="*/ 5012817 w 6513776"/>
                <a:gd name="connsiteY32" fmla="*/ 1283448 h 2094046"/>
                <a:gd name="connsiteX33" fmla="*/ 4783120 w 6513776"/>
                <a:gd name="connsiteY33" fmla="*/ 1269938 h 2094046"/>
                <a:gd name="connsiteX34" fmla="*/ 4418305 w 6513776"/>
                <a:gd name="connsiteY34" fmla="*/ 1242918 h 2094046"/>
                <a:gd name="connsiteX35" fmla="*/ 4107538 w 6513776"/>
                <a:gd name="connsiteY35" fmla="*/ 1229408 h 2094046"/>
                <a:gd name="connsiteX36" fmla="*/ 3526537 w 6513776"/>
                <a:gd name="connsiteY36" fmla="*/ 1256428 h 2094046"/>
                <a:gd name="connsiteX37" fmla="*/ 3472491 w 6513776"/>
                <a:gd name="connsiteY37" fmla="*/ 1269938 h 2094046"/>
                <a:gd name="connsiteX38" fmla="*/ 3404933 w 6513776"/>
                <a:gd name="connsiteY38" fmla="*/ 1283448 h 2094046"/>
                <a:gd name="connsiteX39" fmla="*/ 3269816 w 6513776"/>
                <a:gd name="connsiteY39" fmla="*/ 1364507 h 2094046"/>
                <a:gd name="connsiteX40" fmla="*/ 3134700 w 6513776"/>
                <a:gd name="connsiteY40" fmla="*/ 1418547 h 2094046"/>
                <a:gd name="connsiteX41" fmla="*/ 2999584 w 6513776"/>
                <a:gd name="connsiteY41" fmla="*/ 1486097 h 2094046"/>
                <a:gd name="connsiteX42" fmla="*/ 2837444 w 6513776"/>
                <a:gd name="connsiteY42" fmla="*/ 1567157 h 2094046"/>
                <a:gd name="connsiteX43" fmla="*/ 2756374 w 6513776"/>
                <a:gd name="connsiteY43" fmla="*/ 1594177 h 2094046"/>
                <a:gd name="connsiteX44" fmla="*/ 2567211 w 6513776"/>
                <a:gd name="connsiteY44" fmla="*/ 1675237 h 2094046"/>
                <a:gd name="connsiteX45" fmla="*/ 2459118 w 6513776"/>
                <a:gd name="connsiteY45" fmla="*/ 1702257 h 2094046"/>
                <a:gd name="connsiteX46" fmla="*/ 2324002 w 6513776"/>
                <a:gd name="connsiteY46" fmla="*/ 1756297 h 2094046"/>
                <a:gd name="connsiteX47" fmla="*/ 2229420 w 6513776"/>
                <a:gd name="connsiteY47" fmla="*/ 1769807 h 2094046"/>
                <a:gd name="connsiteX48" fmla="*/ 1837583 w 6513776"/>
                <a:gd name="connsiteY48" fmla="*/ 1877886 h 2094046"/>
                <a:gd name="connsiteX49" fmla="*/ 1648420 w 6513776"/>
                <a:gd name="connsiteY49" fmla="*/ 1931926 h 2094046"/>
                <a:gd name="connsiteX50" fmla="*/ 1297117 w 6513776"/>
                <a:gd name="connsiteY50" fmla="*/ 2012986 h 2094046"/>
                <a:gd name="connsiteX51" fmla="*/ 1148489 w 6513776"/>
                <a:gd name="connsiteY51" fmla="*/ 2040006 h 2094046"/>
                <a:gd name="connsiteX52" fmla="*/ 1053908 w 6513776"/>
                <a:gd name="connsiteY52" fmla="*/ 2053516 h 2094046"/>
                <a:gd name="connsiteX53" fmla="*/ 986350 w 6513776"/>
                <a:gd name="connsiteY53" fmla="*/ 2067026 h 2094046"/>
                <a:gd name="connsiteX54" fmla="*/ 689094 w 6513776"/>
                <a:gd name="connsiteY54" fmla="*/ 2094046 h 2094046"/>
                <a:gd name="connsiteX55" fmla="*/ 662070 w 6513776"/>
                <a:gd name="connsiteY55" fmla="*/ 1945436 h 2094046"/>
                <a:gd name="connsiteX56" fmla="*/ 608024 w 6513776"/>
                <a:gd name="connsiteY56" fmla="*/ 1850866 h 2094046"/>
                <a:gd name="connsiteX57" fmla="*/ 567489 w 6513776"/>
                <a:gd name="connsiteY57" fmla="*/ 1810337 h 2094046"/>
                <a:gd name="connsiteX58" fmla="*/ 553977 w 6513776"/>
                <a:gd name="connsiteY58" fmla="*/ 1769807 h 2094046"/>
                <a:gd name="connsiteX59" fmla="*/ 513442 w 6513776"/>
                <a:gd name="connsiteY59" fmla="*/ 1729277 h 2094046"/>
                <a:gd name="connsiteX60" fmla="*/ 364814 w 6513776"/>
                <a:gd name="connsiteY60" fmla="*/ 1553647 h 2094046"/>
                <a:gd name="connsiteX61" fmla="*/ 121605 w 6513776"/>
                <a:gd name="connsiteY61" fmla="*/ 1323978 h 2094046"/>
                <a:gd name="connsiteX62" fmla="*/ 67558 w 6513776"/>
                <a:gd name="connsiteY62" fmla="*/ 1296958 h 2094046"/>
                <a:gd name="connsiteX63" fmla="*/ 0 w 6513776"/>
                <a:gd name="connsiteY63" fmla="*/ 1296958 h 2094046"/>
                <a:gd name="connsiteX64" fmla="*/ 81070 w 6513776"/>
                <a:gd name="connsiteY64" fmla="*/ 1229408 h 2094046"/>
                <a:gd name="connsiteX0" fmla="*/ 81070 w 6513480"/>
                <a:gd name="connsiteY0" fmla="*/ 1229408 h 2094046"/>
                <a:gd name="connsiteX1" fmla="*/ 81070 w 6513480"/>
                <a:gd name="connsiteY1" fmla="*/ 1229408 h 2094046"/>
                <a:gd name="connsiteX2" fmla="*/ 256721 w 6513480"/>
                <a:gd name="connsiteY2" fmla="*/ 999738 h 2094046"/>
                <a:gd name="connsiteX3" fmla="*/ 540466 w 6513480"/>
                <a:gd name="connsiteY3" fmla="*/ 756559 h 2094046"/>
                <a:gd name="connsiteX4" fmla="*/ 770163 w 6513480"/>
                <a:gd name="connsiteY4" fmla="*/ 594439 h 2094046"/>
                <a:gd name="connsiteX5" fmla="*/ 864745 w 6513480"/>
                <a:gd name="connsiteY5" fmla="*/ 553909 h 2094046"/>
                <a:gd name="connsiteX6" fmla="*/ 945815 w 6513480"/>
                <a:gd name="connsiteY6" fmla="*/ 499869 h 2094046"/>
                <a:gd name="connsiteX7" fmla="*/ 1040396 w 6513480"/>
                <a:gd name="connsiteY7" fmla="*/ 472849 h 2094046"/>
                <a:gd name="connsiteX8" fmla="*/ 1297117 w 6513480"/>
                <a:gd name="connsiteY8" fmla="*/ 418809 h 2094046"/>
                <a:gd name="connsiteX9" fmla="*/ 1837583 w 6513480"/>
                <a:gd name="connsiteY9" fmla="*/ 391789 h 2094046"/>
                <a:gd name="connsiteX10" fmla="*/ 1918653 w 6513480"/>
                <a:gd name="connsiteY10" fmla="*/ 364769 h 2094046"/>
                <a:gd name="connsiteX11" fmla="*/ 1986211 w 6513480"/>
                <a:gd name="connsiteY11" fmla="*/ 351259 h 2094046"/>
                <a:gd name="connsiteX12" fmla="*/ 2026746 w 6513480"/>
                <a:gd name="connsiteY12" fmla="*/ 324240 h 2094046"/>
                <a:gd name="connsiteX13" fmla="*/ 2107815 w 6513480"/>
                <a:gd name="connsiteY13" fmla="*/ 310730 h 2094046"/>
                <a:gd name="connsiteX14" fmla="*/ 2175374 w 6513480"/>
                <a:gd name="connsiteY14" fmla="*/ 283710 h 2094046"/>
                <a:gd name="connsiteX15" fmla="*/ 2351025 w 6513480"/>
                <a:gd name="connsiteY15" fmla="*/ 229670 h 2094046"/>
                <a:gd name="connsiteX16" fmla="*/ 2405071 w 6513480"/>
                <a:gd name="connsiteY16" fmla="*/ 216160 h 2094046"/>
                <a:gd name="connsiteX17" fmla="*/ 2472630 w 6513480"/>
                <a:gd name="connsiteY17" fmla="*/ 202650 h 2094046"/>
                <a:gd name="connsiteX18" fmla="*/ 2634769 w 6513480"/>
                <a:gd name="connsiteY18" fmla="*/ 148610 h 2094046"/>
                <a:gd name="connsiteX19" fmla="*/ 2932025 w 6513480"/>
                <a:gd name="connsiteY19" fmla="*/ 94570 h 2094046"/>
                <a:gd name="connsiteX20" fmla="*/ 3810282 w 6513480"/>
                <a:gd name="connsiteY20" fmla="*/ 0 h 2094046"/>
                <a:gd name="connsiteX21" fmla="*/ 4485864 w 6513480"/>
                <a:gd name="connsiteY21" fmla="*/ 13510 h 2094046"/>
                <a:gd name="connsiteX22" fmla="*/ 4539910 w 6513480"/>
                <a:gd name="connsiteY22" fmla="*/ 27020 h 2094046"/>
                <a:gd name="connsiteX23" fmla="*/ 5972144 w 6513480"/>
                <a:gd name="connsiteY23" fmla="*/ 40530 h 2094046"/>
                <a:gd name="connsiteX24" fmla="*/ 6147795 w 6513480"/>
                <a:gd name="connsiteY24" fmla="*/ 108080 h 2094046"/>
                <a:gd name="connsiteX25" fmla="*/ 6255888 w 6513480"/>
                <a:gd name="connsiteY25" fmla="*/ 148610 h 2094046"/>
                <a:gd name="connsiteX26" fmla="*/ 6282911 w 6513480"/>
                <a:gd name="connsiteY26" fmla="*/ 486359 h 2094046"/>
                <a:gd name="connsiteX27" fmla="*/ 6512609 w 6513480"/>
                <a:gd name="connsiteY27" fmla="*/ 1269938 h 2094046"/>
                <a:gd name="connsiteX28" fmla="*/ 6188329 w 6513480"/>
                <a:gd name="connsiteY28" fmla="*/ 1891396 h 2094046"/>
                <a:gd name="connsiteX29" fmla="*/ 5782980 w 6513480"/>
                <a:gd name="connsiteY29" fmla="*/ 1823847 h 2094046"/>
                <a:gd name="connsiteX30" fmla="*/ 5215492 w 6513480"/>
                <a:gd name="connsiteY30" fmla="*/ 1296958 h 2094046"/>
                <a:gd name="connsiteX31" fmla="*/ 5012817 w 6513480"/>
                <a:gd name="connsiteY31" fmla="*/ 1283448 h 2094046"/>
                <a:gd name="connsiteX32" fmla="*/ 4783120 w 6513480"/>
                <a:gd name="connsiteY32" fmla="*/ 1269938 h 2094046"/>
                <a:gd name="connsiteX33" fmla="*/ 4418305 w 6513480"/>
                <a:gd name="connsiteY33" fmla="*/ 1242918 h 2094046"/>
                <a:gd name="connsiteX34" fmla="*/ 4107538 w 6513480"/>
                <a:gd name="connsiteY34" fmla="*/ 1229408 h 2094046"/>
                <a:gd name="connsiteX35" fmla="*/ 3526537 w 6513480"/>
                <a:gd name="connsiteY35" fmla="*/ 1256428 h 2094046"/>
                <a:gd name="connsiteX36" fmla="*/ 3472491 w 6513480"/>
                <a:gd name="connsiteY36" fmla="*/ 1269938 h 2094046"/>
                <a:gd name="connsiteX37" fmla="*/ 3404933 w 6513480"/>
                <a:gd name="connsiteY37" fmla="*/ 1283448 h 2094046"/>
                <a:gd name="connsiteX38" fmla="*/ 3269816 w 6513480"/>
                <a:gd name="connsiteY38" fmla="*/ 1364507 h 2094046"/>
                <a:gd name="connsiteX39" fmla="*/ 3134700 w 6513480"/>
                <a:gd name="connsiteY39" fmla="*/ 1418547 h 2094046"/>
                <a:gd name="connsiteX40" fmla="*/ 2999584 w 6513480"/>
                <a:gd name="connsiteY40" fmla="*/ 1486097 h 2094046"/>
                <a:gd name="connsiteX41" fmla="*/ 2837444 w 6513480"/>
                <a:gd name="connsiteY41" fmla="*/ 1567157 h 2094046"/>
                <a:gd name="connsiteX42" fmla="*/ 2756374 w 6513480"/>
                <a:gd name="connsiteY42" fmla="*/ 1594177 h 2094046"/>
                <a:gd name="connsiteX43" fmla="*/ 2567211 w 6513480"/>
                <a:gd name="connsiteY43" fmla="*/ 1675237 h 2094046"/>
                <a:gd name="connsiteX44" fmla="*/ 2459118 w 6513480"/>
                <a:gd name="connsiteY44" fmla="*/ 1702257 h 2094046"/>
                <a:gd name="connsiteX45" fmla="*/ 2324002 w 6513480"/>
                <a:gd name="connsiteY45" fmla="*/ 1756297 h 2094046"/>
                <a:gd name="connsiteX46" fmla="*/ 2229420 w 6513480"/>
                <a:gd name="connsiteY46" fmla="*/ 1769807 h 2094046"/>
                <a:gd name="connsiteX47" fmla="*/ 1837583 w 6513480"/>
                <a:gd name="connsiteY47" fmla="*/ 1877886 h 2094046"/>
                <a:gd name="connsiteX48" fmla="*/ 1648420 w 6513480"/>
                <a:gd name="connsiteY48" fmla="*/ 1931926 h 2094046"/>
                <a:gd name="connsiteX49" fmla="*/ 1297117 w 6513480"/>
                <a:gd name="connsiteY49" fmla="*/ 2012986 h 2094046"/>
                <a:gd name="connsiteX50" fmla="*/ 1148489 w 6513480"/>
                <a:gd name="connsiteY50" fmla="*/ 2040006 h 2094046"/>
                <a:gd name="connsiteX51" fmla="*/ 1053908 w 6513480"/>
                <a:gd name="connsiteY51" fmla="*/ 2053516 h 2094046"/>
                <a:gd name="connsiteX52" fmla="*/ 986350 w 6513480"/>
                <a:gd name="connsiteY52" fmla="*/ 2067026 h 2094046"/>
                <a:gd name="connsiteX53" fmla="*/ 689094 w 6513480"/>
                <a:gd name="connsiteY53" fmla="*/ 2094046 h 2094046"/>
                <a:gd name="connsiteX54" fmla="*/ 662070 w 6513480"/>
                <a:gd name="connsiteY54" fmla="*/ 1945436 h 2094046"/>
                <a:gd name="connsiteX55" fmla="*/ 608024 w 6513480"/>
                <a:gd name="connsiteY55" fmla="*/ 1850866 h 2094046"/>
                <a:gd name="connsiteX56" fmla="*/ 567489 w 6513480"/>
                <a:gd name="connsiteY56" fmla="*/ 1810337 h 2094046"/>
                <a:gd name="connsiteX57" fmla="*/ 553977 w 6513480"/>
                <a:gd name="connsiteY57" fmla="*/ 1769807 h 2094046"/>
                <a:gd name="connsiteX58" fmla="*/ 513442 w 6513480"/>
                <a:gd name="connsiteY58" fmla="*/ 1729277 h 2094046"/>
                <a:gd name="connsiteX59" fmla="*/ 364814 w 6513480"/>
                <a:gd name="connsiteY59" fmla="*/ 1553647 h 2094046"/>
                <a:gd name="connsiteX60" fmla="*/ 121605 w 6513480"/>
                <a:gd name="connsiteY60" fmla="*/ 1323978 h 2094046"/>
                <a:gd name="connsiteX61" fmla="*/ 67558 w 6513480"/>
                <a:gd name="connsiteY61" fmla="*/ 1296958 h 2094046"/>
                <a:gd name="connsiteX62" fmla="*/ 0 w 6513480"/>
                <a:gd name="connsiteY62" fmla="*/ 1296958 h 2094046"/>
                <a:gd name="connsiteX63" fmla="*/ 81070 w 6513480"/>
                <a:gd name="connsiteY63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147795 w 6667932"/>
                <a:gd name="connsiteY24" fmla="*/ 108080 h 2094046"/>
                <a:gd name="connsiteX25" fmla="*/ 6255888 w 6667932"/>
                <a:gd name="connsiteY25" fmla="*/ 148610 h 2094046"/>
                <a:gd name="connsiteX26" fmla="*/ 6661237 w 6667932"/>
                <a:gd name="connsiteY26" fmla="*/ 486359 h 2094046"/>
                <a:gd name="connsiteX27" fmla="*/ 6512609 w 6667932"/>
                <a:gd name="connsiteY27" fmla="*/ 1269938 h 2094046"/>
                <a:gd name="connsiteX28" fmla="*/ 6188329 w 6667932"/>
                <a:gd name="connsiteY28" fmla="*/ 1891396 h 2094046"/>
                <a:gd name="connsiteX29" fmla="*/ 5782980 w 6667932"/>
                <a:gd name="connsiteY29" fmla="*/ 1823847 h 2094046"/>
                <a:gd name="connsiteX30" fmla="*/ 5215492 w 6667932"/>
                <a:gd name="connsiteY30" fmla="*/ 1296958 h 2094046"/>
                <a:gd name="connsiteX31" fmla="*/ 5012817 w 6667932"/>
                <a:gd name="connsiteY31" fmla="*/ 1283448 h 2094046"/>
                <a:gd name="connsiteX32" fmla="*/ 4783120 w 6667932"/>
                <a:gd name="connsiteY32" fmla="*/ 1269938 h 2094046"/>
                <a:gd name="connsiteX33" fmla="*/ 4418305 w 6667932"/>
                <a:gd name="connsiteY33" fmla="*/ 1242918 h 2094046"/>
                <a:gd name="connsiteX34" fmla="*/ 4107538 w 6667932"/>
                <a:gd name="connsiteY34" fmla="*/ 1229408 h 2094046"/>
                <a:gd name="connsiteX35" fmla="*/ 3526537 w 6667932"/>
                <a:gd name="connsiteY35" fmla="*/ 1256428 h 2094046"/>
                <a:gd name="connsiteX36" fmla="*/ 3472491 w 6667932"/>
                <a:gd name="connsiteY36" fmla="*/ 1269938 h 2094046"/>
                <a:gd name="connsiteX37" fmla="*/ 3404933 w 6667932"/>
                <a:gd name="connsiteY37" fmla="*/ 1283448 h 2094046"/>
                <a:gd name="connsiteX38" fmla="*/ 3269816 w 6667932"/>
                <a:gd name="connsiteY38" fmla="*/ 1364507 h 2094046"/>
                <a:gd name="connsiteX39" fmla="*/ 3134700 w 6667932"/>
                <a:gd name="connsiteY39" fmla="*/ 1418547 h 2094046"/>
                <a:gd name="connsiteX40" fmla="*/ 2999584 w 6667932"/>
                <a:gd name="connsiteY40" fmla="*/ 1486097 h 2094046"/>
                <a:gd name="connsiteX41" fmla="*/ 2837444 w 6667932"/>
                <a:gd name="connsiteY41" fmla="*/ 1567157 h 2094046"/>
                <a:gd name="connsiteX42" fmla="*/ 2756374 w 6667932"/>
                <a:gd name="connsiteY42" fmla="*/ 1594177 h 2094046"/>
                <a:gd name="connsiteX43" fmla="*/ 2567211 w 6667932"/>
                <a:gd name="connsiteY43" fmla="*/ 1675237 h 2094046"/>
                <a:gd name="connsiteX44" fmla="*/ 2459118 w 6667932"/>
                <a:gd name="connsiteY44" fmla="*/ 1702257 h 2094046"/>
                <a:gd name="connsiteX45" fmla="*/ 2324002 w 6667932"/>
                <a:gd name="connsiteY45" fmla="*/ 1756297 h 2094046"/>
                <a:gd name="connsiteX46" fmla="*/ 2229420 w 6667932"/>
                <a:gd name="connsiteY46" fmla="*/ 1769807 h 2094046"/>
                <a:gd name="connsiteX47" fmla="*/ 1837583 w 6667932"/>
                <a:gd name="connsiteY47" fmla="*/ 1877886 h 2094046"/>
                <a:gd name="connsiteX48" fmla="*/ 1648420 w 6667932"/>
                <a:gd name="connsiteY48" fmla="*/ 1931926 h 2094046"/>
                <a:gd name="connsiteX49" fmla="*/ 1297117 w 6667932"/>
                <a:gd name="connsiteY49" fmla="*/ 2012986 h 2094046"/>
                <a:gd name="connsiteX50" fmla="*/ 1148489 w 6667932"/>
                <a:gd name="connsiteY50" fmla="*/ 2040006 h 2094046"/>
                <a:gd name="connsiteX51" fmla="*/ 1053908 w 6667932"/>
                <a:gd name="connsiteY51" fmla="*/ 2053516 h 2094046"/>
                <a:gd name="connsiteX52" fmla="*/ 986350 w 6667932"/>
                <a:gd name="connsiteY52" fmla="*/ 2067026 h 2094046"/>
                <a:gd name="connsiteX53" fmla="*/ 689094 w 6667932"/>
                <a:gd name="connsiteY53" fmla="*/ 2094046 h 2094046"/>
                <a:gd name="connsiteX54" fmla="*/ 662070 w 6667932"/>
                <a:gd name="connsiteY54" fmla="*/ 1945436 h 2094046"/>
                <a:gd name="connsiteX55" fmla="*/ 608024 w 6667932"/>
                <a:gd name="connsiteY55" fmla="*/ 1850866 h 2094046"/>
                <a:gd name="connsiteX56" fmla="*/ 567489 w 6667932"/>
                <a:gd name="connsiteY56" fmla="*/ 1810337 h 2094046"/>
                <a:gd name="connsiteX57" fmla="*/ 553977 w 6667932"/>
                <a:gd name="connsiteY57" fmla="*/ 1769807 h 2094046"/>
                <a:gd name="connsiteX58" fmla="*/ 513442 w 6667932"/>
                <a:gd name="connsiteY58" fmla="*/ 1729277 h 2094046"/>
                <a:gd name="connsiteX59" fmla="*/ 364814 w 6667932"/>
                <a:gd name="connsiteY59" fmla="*/ 1553647 h 2094046"/>
                <a:gd name="connsiteX60" fmla="*/ 121605 w 6667932"/>
                <a:gd name="connsiteY60" fmla="*/ 1323978 h 2094046"/>
                <a:gd name="connsiteX61" fmla="*/ 67558 w 6667932"/>
                <a:gd name="connsiteY61" fmla="*/ 1296958 h 2094046"/>
                <a:gd name="connsiteX62" fmla="*/ 0 w 6667932"/>
                <a:gd name="connsiteY62" fmla="*/ 1296958 h 2094046"/>
                <a:gd name="connsiteX63" fmla="*/ 81070 w 6667932"/>
                <a:gd name="connsiteY63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72491 w 6667932"/>
                <a:gd name="connsiteY35" fmla="*/ 1269938 h 2094046"/>
                <a:gd name="connsiteX36" fmla="*/ 3404933 w 6667932"/>
                <a:gd name="connsiteY36" fmla="*/ 1283448 h 2094046"/>
                <a:gd name="connsiteX37" fmla="*/ 3269816 w 6667932"/>
                <a:gd name="connsiteY37" fmla="*/ 1364507 h 2094046"/>
                <a:gd name="connsiteX38" fmla="*/ 3134700 w 6667932"/>
                <a:gd name="connsiteY38" fmla="*/ 1418547 h 2094046"/>
                <a:gd name="connsiteX39" fmla="*/ 2999584 w 6667932"/>
                <a:gd name="connsiteY39" fmla="*/ 1486097 h 2094046"/>
                <a:gd name="connsiteX40" fmla="*/ 2837444 w 6667932"/>
                <a:gd name="connsiteY40" fmla="*/ 1567157 h 2094046"/>
                <a:gd name="connsiteX41" fmla="*/ 2756374 w 6667932"/>
                <a:gd name="connsiteY41" fmla="*/ 1594177 h 2094046"/>
                <a:gd name="connsiteX42" fmla="*/ 2567211 w 6667932"/>
                <a:gd name="connsiteY42" fmla="*/ 1675237 h 2094046"/>
                <a:gd name="connsiteX43" fmla="*/ 2459118 w 6667932"/>
                <a:gd name="connsiteY43" fmla="*/ 1702257 h 2094046"/>
                <a:gd name="connsiteX44" fmla="*/ 2324002 w 6667932"/>
                <a:gd name="connsiteY44" fmla="*/ 1756297 h 2094046"/>
                <a:gd name="connsiteX45" fmla="*/ 2229420 w 6667932"/>
                <a:gd name="connsiteY45" fmla="*/ 1769807 h 2094046"/>
                <a:gd name="connsiteX46" fmla="*/ 1837583 w 6667932"/>
                <a:gd name="connsiteY46" fmla="*/ 1877886 h 2094046"/>
                <a:gd name="connsiteX47" fmla="*/ 1648420 w 6667932"/>
                <a:gd name="connsiteY47" fmla="*/ 1931926 h 2094046"/>
                <a:gd name="connsiteX48" fmla="*/ 1297117 w 6667932"/>
                <a:gd name="connsiteY48" fmla="*/ 2012986 h 2094046"/>
                <a:gd name="connsiteX49" fmla="*/ 1148489 w 6667932"/>
                <a:gd name="connsiteY49" fmla="*/ 2040006 h 2094046"/>
                <a:gd name="connsiteX50" fmla="*/ 1053908 w 6667932"/>
                <a:gd name="connsiteY50" fmla="*/ 2053516 h 2094046"/>
                <a:gd name="connsiteX51" fmla="*/ 986350 w 6667932"/>
                <a:gd name="connsiteY51" fmla="*/ 2067026 h 2094046"/>
                <a:gd name="connsiteX52" fmla="*/ 689094 w 6667932"/>
                <a:gd name="connsiteY52" fmla="*/ 2094046 h 2094046"/>
                <a:gd name="connsiteX53" fmla="*/ 662070 w 6667932"/>
                <a:gd name="connsiteY53" fmla="*/ 1945436 h 2094046"/>
                <a:gd name="connsiteX54" fmla="*/ 608024 w 6667932"/>
                <a:gd name="connsiteY54" fmla="*/ 1850866 h 2094046"/>
                <a:gd name="connsiteX55" fmla="*/ 567489 w 6667932"/>
                <a:gd name="connsiteY55" fmla="*/ 1810337 h 2094046"/>
                <a:gd name="connsiteX56" fmla="*/ 553977 w 6667932"/>
                <a:gd name="connsiteY56" fmla="*/ 1769807 h 2094046"/>
                <a:gd name="connsiteX57" fmla="*/ 513442 w 6667932"/>
                <a:gd name="connsiteY57" fmla="*/ 1729277 h 2094046"/>
                <a:gd name="connsiteX58" fmla="*/ 364814 w 6667932"/>
                <a:gd name="connsiteY58" fmla="*/ 1553647 h 2094046"/>
                <a:gd name="connsiteX59" fmla="*/ 121605 w 6667932"/>
                <a:gd name="connsiteY59" fmla="*/ 1323978 h 2094046"/>
                <a:gd name="connsiteX60" fmla="*/ 67558 w 6667932"/>
                <a:gd name="connsiteY60" fmla="*/ 1296958 h 2094046"/>
                <a:gd name="connsiteX61" fmla="*/ 0 w 6667932"/>
                <a:gd name="connsiteY61" fmla="*/ 1296958 h 2094046"/>
                <a:gd name="connsiteX62" fmla="*/ 81070 w 6667932"/>
                <a:gd name="connsiteY62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04933 w 6667932"/>
                <a:gd name="connsiteY35" fmla="*/ 1283448 h 2094046"/>
                <a:gd name="connsiteX36" fmla="*/ 3269816 w 6667932"/>
                <a:gd name="connsiteY36" fmla="*/ 1364507 h 2094046"/>
                <a:gd name="connsiteX37" fmla="*/ 3134700 w 6667932"/>
                <a:gd name="connsiteY37" fmla="*/ 1418547 h 2094046"/>
                <a:gd name="connsiteX38" fmla="*/ 2999584 w 6667932"/>
                <a:gd name="connsiteY38" fmla="*/ 1486097 h 2094046"/>
                <a:gd name="connsiteX39" fmla="*/ 2837444 w 6667932"/>
                <a:gd name="connsiteY39" fmla="*/ 1567157 h 2094046"/>
                <a:gd name="connsiteX40" fmla="*/ 2756374 w 6667932"/>
                <a:gd name="connsiteY40" fmla="*/ 1594177 h 2094046"/>
                <a:gd name="connsiteX41" fmla="*/ 2567211 w 6667932"/>
                <a:gd name="connsiteY41" fmla="*/ 1675237 h 2094046"/>
                <a:gd name="connsiteX42" fmla="*/ 2459118 w 6667932"/>
                <a:gd name="connsiteY42" fmla="*/ 1702257 h 2094046"/>
                <a:gd name="connsiteX43" fmla="*/ 2324002 w 6667932"/>
                <a:gd name="connsiteY43" fmla="*/ 1756297 h 2094046"/>
                <a:gd name="connsiteX44" fmla="*/ 2229420 w 6667932"/>
                <a:gd name="connsiteY44" fmla="*/ 1769807 h 2094046"/>
                <a:gd name="connsiteX45" fmla="*/ 1837583 w 6667932"/>
                <a:gd name="connsiteY45" fmla="*/ 1877886 h 2094046"/>
                <a:gd name="connsiteX46" fmla="*/ 1648420 w 6667932"/>
                <a:gd name="connsiteY46" fmla="*/ 1931926 h 2094046"/>
                <a:gd name="connsiteX47" fmla="*/ 1297117 w 6667932"/>
                <a:gd name="connsiteY47" fmla="*/ 2012986 h 2094046"/>
                <a:gd name="connsiteX48" fmla="*/ 1148489 w 6667932"/>
                <a:gd name="connsiteY48" fmla="*/ 2040006 h 2094046"/>
                <a:gd name="connsiteX49" fmla="*/ 1053908 w 6667932"/>
                <a:gd name="connsiteY49" fmla="*/ 2053516 h 2094046"/>
                <a:gd name="connsiteX50" fmla="*/ 986350 w 6667932"/>
                <a:gd name="connsiteY50" fmla="*/ 2067026 h 2094046"/>
                <a:gd name="connsiteX51" fmla="*/ 689094 w 6667932"/>
                <a:gd name="connsiteY51" fmla="*/ 2094046 h 2094046"/>
                <a:gd name="connsiteX52" fmla="*/ 662070 w 6667932"/>
                <a:gd name="connsiteY52" fmla="*/ 1945436 h 2094046"/>
                <a:gd name="connsiteX53" fmla="*/ 608024 w 6667932"/>
                <a:gd name="connsiteY53" fmla="*/ 1850866 h 2094046"/>
                <a:gd name="connsiteX54" fmla="*/ 567489 w 6667932"/>
                <a:gd name="connsiteY54" fmla="*/ 1810337 h 2094046"/>
                <a:gd name="connsiteX55" fmla="*/ 553977 w 6667932"/>
                <a:gd name="connsiteY55" fmla="*/ 1769807 h 2094046"/>
                <a:gd name="connsiteX56" fmla="*/ 513442 w 6667932"/>
                <a:gd name="connsiteY56" fmla="*/ 1729277 h 2094046"/>
                <a:gd name="connsiteX57" fmla="*/ 364814 w 6667932"/>
                <a:gd name="connsiteY57" fmla="*/ 1553647 h 2094046"/>
                <a:gd name="connsiteX58" fmla="*/ 121605 w 6667932"/>
                <a:gd name="connsiteY58" fmla="*/ 1323978 h 2094046"/>
                <a:gd name="connsiteX59" fmla="*/ 67558 w 6667932"/>
                <a:gd name="connsiteY59" fmla="*/ 1296958 h 2094046"/>
                <a:gd name="connsiteX60" fmla="*/ 0 w 6667932"/>
                <a:gd name="connsiteY60" fmla="*/ 1296958 h 2094046"/>
                <a:gd name="connsiteX61" fmla="*/ 81070 w 6667932"/>
                <a:gd name="connsiteY61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04933 w 6667932"/>
                <a:gd name="connsiteY35" fmla="*/ 1283448 h 2094046"/>
                <a:gd name="connsiteX36" fmla="*/ 3269816 w 6667932"/>
                <a:gd name="connsiteY36" fmla="*/ 1364507 h 2094046"/>
                <a:gd name="connsiteX37" fmla="*/ 3134700 w 6667932"/>
                <a:gd name="connsiteY37" fmla="*/ 1418547 h 2094046"/>
                <a:gd name="connsiteX38" fmla="*/ 2837444 w 6667932"/>
                <a:gd name="connsiteY38" fmla="*/ 1567157 h 2094046"/>
                <a:gd name="connsiteX39" fmla="*/ 2756374 w 6667932"/>
                <a:gd name="connsiteY39" fmla="*/ 1594177 h 2094046"/>
                <a:gd name="connsiteX40" fmla="*/ 2567211 w 6667932"/>
                <a:gd name="connsiteY40" fmla="*/ 1675237 h 2094046"/>
                <a:gd name="connsiteX41" fmla="*/ 2459118 w 6667932"/>
                <a:gd name="connsiteY41" fmla="*/ 1702257 h 2094046"/>
                <a:gd name="connsiteX42" fmla="*/ 2324002 w 6667932"/>
                <a:gd name="connsiteY42" fmla="*/ 1756297 h 2094046"/>
                <a:gd name="connsiteX43" fmla="*/ 2229420 w 6667932"/>
                <a:gd name="connsiteY43" fmla="*/ 1769807 h 2094046"/>
                <a:gd name="connsiteX44" fmla="*/ 1837583 w 6667932"/>
                <a:gd name="connsiteY44" fmla="*/ 1877886 h 2094046"/>
                <a:gd name="connsiteX45" fmla="*/ 1648420 w 6667932"/>
                <a:gd name="connsiteY45" fmla="*/ 1931926 h 2094046"/>
                <a:gd name="connsiteX46" fmla="*/ 1297117 w 6667932"/>
                <a:gd name="connsiteY46" fmla="*/ 2012986 h 2094046"/>
                <a:gd name="connsiteX47" fmla="*/ 1148489 w 6667932"/>
                <a:gd name="connsiteY47" fmla="*/ 2040006 h 2094046"/>
                <a:gd name="connsiteX48" fmla="*/ 1053908 w 6667932"/>
                <a:gd name="connsiteY48" fmla="*/ 2053516 h 2094046"/>
                <a:gd name="connsiteX49" fmla="*/ 986350 w 6667932"/>
                <a:gd name="connsiteY49" fmla="*/ 2067026 h 2094046"/>
                <a:gd name="connsiteX50" fmla="*/ 689094 w 6667932"/>
                <a:gd name="connsiteY50" fmla="*/ 2094046 h 2094046"/>
                <a:gd name="connsiteX51" fmla="*/ 662070 w 6667932"/>
                <a:gd name="connsiteY51" fmla="*/ 1945436 h 2094046"/>
                <a:gd name="connsiteX52" fmla="*/ 608024 w 6667932"/>
                <a:gd name="connsiteY52" fmla="*/ 1850866 h 2094046"/>
                <a:gd name="connsiteX53" fmla="*/ 567489 w 6667932"/>
                <a:gd name="connsiteY53" fmla="*/ 1810337 h 2094046"/>
                <a:gd name="connsiteX54" fmla="*/ 553977 w 6667932"/>
                <a:gd name="connsiteY54" fmla="*/ 1769807 h 2094046"/>
                <a:gd name="connsiteX55" fmla="*/ 513442 w 6667932"/>
                <a:gd name="connsiteY55" fmla="*/ 1729277 h 2094046"/>
                <a:gd name="connsiteX56" fmla="*/ 364814 w 6667932"/>
                <a:gd name="connsiteY56" fmla="*/ 1553647 h 2094046"/>
                <a:gd name="connsiteX57" fmla="*/ 121605 w 6667932"/>
                <a:gd name="connsiteY57" fmla="*/ 1323978 h 2094046"/>
                <a:gd name="connsiteX58" fmla="*/ 67558 w 6667932"/>
                <a:gd name="connsiteY58" fmla="*/ 1296958 h 2094046"/>
                <a:gd name="connsiteX59" fmla="*/ 0 w 6667932"/>
                <a:gd name="connsiteY59" fmla="*/ 1296958 h 2094046"/>
                <a:gd name="connsiteX60" fmla="*/ 81070 w 6667932"/>
                <a:gd name="connsiteY60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04933 w 6667932"/>
                <a:gd name="connsiteY35" fmla="*/ 1283448 h 2094046"/>
                <a:gd name="connsiteX36" fmla="*/ 3269816 w 6667932"/>
                <a:gd name="connsiteY36" fmla="*/ 1364507 h 2094046"/>
                <a:gd name="connsiteX37" fmla="*/ 3134700 w 6667932"/>
                <a:gd name="connsiteY37" fmla="*/ 1418547 h 2094046"/>
                <a:gd name="connsiteX38" fmla="*/ 2756374 w 6667932"/>
                <a:gd name="connsiteY38" fmla="*/ 1594177 h 2094046"/>
                <a:gd name="connsiteX39" fmla="*/ 2567211 w 6667932"/>
                <a:gd name="connsiteY39" fmla="*/ 1675237 h 2094046"/>
                <a:gd name="connsiteX40" fmla="*/ 2459118 w 6667932"/>
                <a:gd name="connsiteY40" fmla="*/ 1702257 h 2094046"/>
                <a:gd name="connsiteX41" fmla="*/ 2324002 w 6667932"/>
                <a:gd name="connsiteY41" fmla="*/ 1756297 h 2094046"/>
                <a:gd name="connsiteX42" fmla="*/ 2229420 w 6667932"/>
                <a:gd name="connsiteY42" fmla="*/ 1769807 h 2094046"/>
                <a:gd name="connsiteX43" fmla="*/ 1837583 w 6667932"/>
                <a:gd name="connsiteY43" fmla="*/ 1877886 h 2094046"/>
                <a:gd name="connsiteX44" fmla="*/ 1648420 w 6667932"/>
                <a:gd name="connsiteY44" fmla="*/ 1931926 h 2094046"/>
                <a:gd name="connsiteX45" fmla="*/ 1297117 w 6667932"/>
                <a:gd name="connsiteY45" fmla="*/ 2012986 h 2094046"/>
                <a:gd name="connsiteX46" fmla="*/ 1148489 w 6667932"/>
                <a:gd name="connsiteY46" fmla="*/ 2040006 h 2094046"/>
                <a:gd name="connsiteX47" fmla="*/ 1053908 w 6667932"/>
                <a:gd name="connsiteY47" fmla="*/ 2053516 h 2094046"/>
                <a:gd name="connsiteX48" fmla="*/ 986350 w 6667932"/>
                <a:gd name="connsiteY48" fmla="*/ 2067026 h 2094046"/>
                <a:gd name="connsiteX49" fmla="*/ 689094 w 6667932"/>
                <a:gd name="connsiteY49" fmla="*/ 2094046 h 2094046"/>
                <a:gd name="connsiteX50" fmla="*/ 662070 w 6667932"/>
                <a:gd name="connsiteY50" fmla="*/ 1945436 h 2094046"/>
                <a:gd name="connsiteX51" fmla="*/ 608024 w 6667932"/>
                <a:gd name="connsiteY51" fmla="*/ 1850866 h 2094046"/>
                <a:gd name="connsiteX52" fmla="*/ 567489 w 6667932"/>
                <a:gd name="connsiteY52" fmla="*/ 1810337 h 2094046"/>
                <a:gd name="connsiteX53" fmla="*/ 553977 w 6667932"/>
                <a:gd name="connsiteY53" fmla="*/ 1769807 h 2094046"/>
                <a:gd name="connsiteX54" fmla="*/ 513442 w 6667932"/>
                <a:gd name="connsiteY54" fmla="*/ 1729277 h 2094046"/>
                <a:gd name="connsiteX55" fmla="*/ 364814 w 6667932"/>
                <a:gd name="connsiteY55" fmla="*/ 1553647 h 2094046"/>
                <a:gd name="connsiteX56" fmla="*/ 121605 w 6667932"/>
                <a:gd name="connsiteY56" fmla="*/ 1323978 h 2094046"/>
                <a:gd name="connsiteX57" fmla="*/ 67558 w 6667932"/>
                <a:gd name="connsiteY57" fmla="*/ 1296958 h 2094046"/>
                <a:gd name="connsiteX58" fmla="*/ 0 w 6667932"/>
                <a:gd name="connsiteY58" fmla="*/ 1296958 h 2094046"/>
                <a:gd name="connsiteX59" fmla="*/ 81070 w 6667932"/>
                <a:gd name="connsiteY59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04933 w 6667932"/>
                <a:gd name="connsiteY35" fmla="*/ 1283448 h 2094046"/>
                <a:gd name="connsiteX36" fmla="*/ 3269816 w 6667932"/>
                <a:gd name="connsiteY36" fmla="*/ 1364507 h 2094046"/>
                <a:gd name="connsiteX37" fmla="*/ 3134700 w 6667932"/>
                <a:gd name="connsiteY37" fmla="*/ 1418547 h 2094046"/>
                <a:gd name="connsiteX38" fmla="*/ 2756374 w 6667932"/>
                <a:gd name="connsiteY38" fmla="*/ 1594177 h 2094046"/>
                <a:gd name="connsiteX39" fmla="*/ 2567211 w 6667932"/>
                <a:gd name="connsiteY39" fmla="*/ 1675237 h 2094046"/>
                <a:gd name="connsiteX40" fmla="*/ 2459118 w 6667932"/>
                <a:gd name="connsiteY40" fmla="*/ 1702257 h 2094046"/>
                <a:gd name="connsiteX41" fmla="*/ 2324002 w 6667932"/>
                <a:gd name="connsiteY41" fmla="*/ 1756297 h 2094046"/>
                <a:gd name="connsiteX42" fmla="*/ 2229420 w 6667932"/>
                <a:gd name="connsiteY42" fmla="*/ 1769807 h 2094046"/>
                <a:gd name="connsiteX43" fmla="*/ 1837583 w 6667932"/>
                <a:gd name="connsiteY43" fmla="*/ 1877886 h 2094046"/>
                <a:gd name="connsiteX44" fmla="*/ 1648420 w 6667932"/>
                <a:gd name="connsiteY44" fmla="*/ 1931926 h 2094046"/>
                <a:gd name="connsiteX45" fmla="*/ 1297117 w 6667932"/>
                <a:gd name="connsiteY45" fmla="*/ 2012986 h 2094046"/>
                <a:gd name="connsiteX46" fmla="*/ 1148489 w 6667932"/>
                <a:gd name="connsiteY46" fmla="*/ 2040006 h 2094046"/>
                <a:gd name="connsiteX47" fmla="*/ 1053908 w 6667932"/>
                <a:gd name="connsiteY47" fmla="*/ 2053516 h 2094046"/>
                <a:gd name="connsiteX48" fmla="*/ 986350 w 6667932"/>
                <a:gd name="connsiteY48" fmla="*/ 2067026 h 2094046"/>
                <a:gd name="connsiteX49" fmla="*/ 689094 w 6667932"/>
                <a:gd name="connsiteY49" fmla="*/ 2094046 h 2094046"/>
                <a:gd name="connsiteX50" fmla="*/ 662070 w 6667932"/>
                <a:gd name="connsiteY50" fmla="*/ 1945436 h 2094046"/>
                <a:gd name="connsiteX51" fmla="*/ 608024 w 6667932"/>
                <a:gd name="connsiteY51" fmla="*/ 1850866 h 2094046"/>
                <a:gd name="connsiteX52" fmla="*/ 567489 w 6667932"/>
                <a:gd name="connsiteY52" fmla="*/ 1810337 h 2094046"/>
                <a:gd name="connsiteX53" fmla="*/ 513442 w 6667932"/>
                <a:gd name="connsiteY53" fmla="*/ 1729277 h 2094046"/>
                <a:gd name="connsiteX54" fmla="*/ 364814 w 6667932"/>
                <a:gd name="connsiteY54" fmla="*/ 1553647 h 2094046"/>
                <a:gd name="connsiteX55" fmla="*/ 121605 w 6667932"/>
                <a:gd name="connsiteY55" fmla="*/ 1323978 h 2094046"/>
                <a:gd name="connsiteX56" fmla="*/ 67558 w 6667932"/>
                <a:gd name="connsiteY56" fmla="*/ 1296958 h 2094046"/>
                <a:gd name="connsiteX57" fmla="*/ 0 w 6667932"/>
                <a:gd name="connsiteY57" fmla="*/ 1296958 h 2094046"/>
                <a:gd name="connsiteX58" fmla="*/ 81070 w 6667932"/>
                <a:gd name="connsiteY58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04933 w 6667932"/>
                <a:gd name="connsiteY35" fmla="*/ 1283448 h 2094046"/>
                <a:gd name="connsiteX36" fmla="*/ 3269816 w 6667932"/>
                <a:gd name="connsiteY36" fmla="*/ 1364507 h 2094046"/>
                <a:gd name="connsiteX37" fmla="*/ 3134700 w 6667932"/>
                <a:gd name="connsiteY37" fmla="*/ 1418547 h 2094046"/>
                <a:gd name="connsiteX38" fmla="*/ 2756374 w 6667932"/>
                <a:gd name="connsiteY38" fmla="*/ 1594177 h 2094046"/>
                <a:gd name="connsiteX39" fmla="*/ 2567211 w 6667932"/>
                <a:gd name="connsiteY39" fmla="*/ 1675237 h 2094046"/>
                <a:gd name="connsiteX40" fmla="*/ 2459118 w 6667932"/>
                <a:gd name="connsiteY40" fmla="*/ 1702257 h 2094046"/>
                <a:gd name="connsiteX41" fmla="*/ 2324002 w 6667932"/>
                <a:gd name="connsiteY41" fmla="*/ 1756297 h 2094046"/>
                <a:gd name="connsiteX42" fmla="*/ 2229420 w 6667932"/>
                <a:gd name="connsiteY42" fmla="*/ 1769807 h 2094046"/>
                <a:gd name="connsiteX43" fmla="*/ 1837583 w 6667932"/>
                <a:gd name="connsiteY43" fmla="*/ 1877886 h 2094046"/>
                <a:gd name="connsiteX44" fmla="*/ 1648420 w 6667932"/>
                <a:gd name="connsiteY44" fmla="*/ 1931926 h 2094046"/>
                <a:gd name="connsiteX45" fmla="*/ 1297117 w 6667932"/>
                <a:gd name="connsiteY45" fmla="*/ 2012986 h 2094046"/>
                <a:gd name="connsiteX46" fmla="*/ 1148489 w 6667932"/>
                <a:gd name="connsiteY46" fmla="*/ 2040006 h 2094046"/>
                <a:gd name="connsiteX47" fmla="*/ 1053908 w 6667932"/>
                <a:gd name="connsiteY47" fmla="*/ 2053516 h 2094046"/>
                <a:gd name="connsiteX48" fmla="*/ 986350 w 6667932"/>
                <a:gd name="connsiteY48" fmla="*/ 2067026 h 2094046"/>
                <a:gd name="connsiteX49" fmla="*/ 689094 w 6667932"/>
                <a:gd name="connsiteY49" fmla="*/ 2094046 h 2094046"/>
                <a:gd name="connsiteX50" fmla="*/ 608024 w 6667932"/>
                <a:gd name="connsiteY50" fmla="*/ 1850866 h 2094046"/>
                <a:gd name="connsiteX51" fmla="*/ 567489 w 6667932"/>
                <a:gd name="connsiteY51" fmla="*/ 1810337 h 2094046"/>
                <a:gd name="connsiteX52" fmla="*/ 513442 w 6667932"/>
                <a:gd name="connsiteY52" fmla="*/ 1729277 h 2094046"/>
                <a:gd name="connsiteX53" fmla="*/ 364814 w 6667932"/>
                <a:gd name="connsiteY53" fmla="*/ 1553647 h 2094046"/>
                <a:gd name="connsiteX54" fmla="*/ 121605 w 6667932"/>
                <a:gd name="connsiteY54" fmla="*/ 1323978 h 2094046"/>
                <a:gd name="connsiteX55" fmla="*/ 67558 w 6667932"/>
                <a:gd name="connsiteY55" fmla="*/ 1296958 h 2094046"/>
                <a:gd name="connsiteX56" fmla="*/ 0 w 6667932"/>
                <a:gd name="connsiteY56" fmla="*/ 1296958 h 2094046"/>
                <a:gd name="connsiteX57" fmla="*/ 81070 w 6667932"/>
                <a:gd name="connsiteY57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04933 w 6667932"/>
                <a:gd name="connsiteY35" fmla="*/ 1283448 h 2094046"/>
                <a:gd name="connsiteX36" fmla="*/ 3269816 w 6667932"/>
                <a:gd name="connsiteY36" fmla="*/ 1364507 h 2094046"/>
                <a:gd name="connsiteX37" fmla="*/ 3134700 w 6667932"/>
                <a:gd name="connsiteY37" fmla="*/ 1418547 h 2094046"/>
                <a:gd name="connsiteX38" fmla="*/ 2756374 w 6667932"/>
                <a:gd name="connsiteY38" fmla="*/ 1594177 h 2094046"/>
                <a:gd name="connsiteX39" fmla="*/ 2567211 w 6667932"/>
                <a:gd name="connsiteY39" fmla="*/ 1675237 h 2094046"/>
                <a:gd name="connsiteX40" fmla="*/ 2459118 w 6667932"/>
                <a:gd name="connsiteY40" fmla="*/ 1702257 h 2094046"/>
                <a:gd name="connsiteX41" fmla="*/ 2324002 w 6667932"/>
                <a:gd name="connsiteY41" fmla="*/ 1756297 h 2094046"/>
                <a:gd name="connsiteX42" fmla="*/ 2229420 w 6667932"/>
                <a:gd name="connsiteY42" fmla="*/ 1769807 h 2094046"/>
                <a:gd name="connsiteX43" fmla="*/ 1837583 w 6667932"/>
                <a:gd name="connsiteY43" fmla="*/ 1877886 h 2094046"/>
                <a:gd name="connsiteX44" fmla="*/ 1648420 w 6667932"/>
                <a:gd name="connsiteY44" fmla="*/ 1931926 h 2094046"/>
                <a:gd name="connsiteX45" fmla="*/ 1297117 w 6667932"/>
                <a:gd name="connsiteY45" fmla="*/ 2012986 h 2094046"/>
                <a:gd name="connsiteX46" fmla="*/ 1148489 w 6667932"/>
                <a:gd name="connsiteY46" fmla="*/ 2040006 h 2094046"/>
                <a:gd name="connsiteX47" fmla="*/ 1053908 w 6667932"/>
                <a:gd name="connsiteY47" fmla="*/ 2053516 h 2094046"/>
                <a:gd name="connsiteX48" fmla="*/ 986350 w 6667932"/>
                <a:gd name="connsiteY48" fmla="*/ 2067026 h 2094046"/>
                <a:gd name="connsiteX49" fmla="*/ 689094 w 6667932"/>
                <a:gd name="connsiteY49" fmla="*/ 2094046 h 2094046"/>
                <a:gd name="connsiteX50" fmla="*/ 608024 w 6667932"/>
                <a:gd name="connsiteY50" fmla="*/ 1850866 h 2094046"/>
                <a:gd name="connsiteX51" fmla="*/ 513442 w 6667932"/>
                <a:gd name="connsiteY51" fmla="*/ 1729277 h 2094046"/>
                <a:gd name="connsiteX52" fmla="*/ 364814 w 6667932"/>
                <a:gd name="connsiteY52" fmla="*/ 1553647 h 2094046"/>
                <a:gd name="connsiteX53" fmla="*/ 121605 w 6667932"/>
                <a:gd name="connsiteY53" fmla="*/ 1323978 h 2094046"/>
                <a:gd name="connsiteX54" fmla="*/ 67558 w 6667932"/>
                <a:gd name="connsiteY54" fmla="*/ 1296958 h 2094046"/>
                <a:gd name="connsiteX55" fmla="*/ 0 w 6667932"/>
                <a:gd name="connsiteY55" fmla="*/ 1296958 h 2094046"/>
                <a:gd name="connsiteX56" fmla="*/ 81070 w 6667932"/>
                <a:gd name="connsiteY56" fmla="*/ 1229408 h 2094046"/>
                <a:gd name="connsiteX0" fmla="*/ 81070 w 6667932"/>
                <a:gd name="connsiteY0" fmla="*/ 1229408 h 2094046"/>
                <a:gd name="connsiteX1" fmla="*/ 81070 w 6667932"/>
                <a:gd name="connsiteY1" fmla="*/ 1229408 h 2094046"/>
                <a:gd name="connsiteX2" fmla="*/ 256721 w 6667932"/>
                <a:gd name="connsiteY2" fmla="*/ 999738 h 2094046"/>
                <a:gd name="connsiteX3" fmla="*/ 540466 w 6667932"/>
                <a:gd name="connsiteY3" fmla="*/ 756559 h 2094046"/>
                <a:gd name="connsiteX4" fmla="*/ 770163 w 6667932"/>
                <a:gd name="connsiteY4" fmla="*/ 594439 h 2094046"/>
                <a:gd name="connsiteX5" fmla="*/ 864745 w 6667932"/>
                <a:gd name="connsiteY5" fmla="*/ 553909 h 2094046"/>
                <a:gd name="connsiteX6" fmla="*/ 945815 w 6667932"/>
                <a:gd name="connsiteY6" fmla="*/ 499869 h 2094046"/>
                <a:gd name="connsiteX7" fmla="*/ 1040396 w 6667932"/>
                <a:gd name="connsiteY7" fmla="*/ 472849 h 2094046"/>
                <a:gd name="connsiteX8" fmla="*/ 1297117 w 6667932"/>
                <a:gd name="connsiteY8" fmla="*/ 418809 h 2094046"/>
                <a:gd name="connsiteX9" fmla="*/ 1837583 w 6667932"/>
                <a:gd name="connsiteY9" fmla="*/ 391789 h 2094046"/>
                <a:gd name="connsiteX10" fmla="*/ 1918653 w 6667932"/>
                <a:gd name="connsiteY10" fmla="*/ 364769 h 2094046"/>
                <a:gd name="connsiteX11" fmla="*/ 1986211 w 6667932"/>
                <a:gd name="connsiteY11" fmla="*/ 351259 h 2094046"/>
                <a:gd name="connsiteX12" fmla="*/ 2026746 w 6667932"/>
                <a:gd name="connsiteY12" fmla="*/ 324240 h 2094046"/>
                <a:gd name="connsiteX13" fmla="*/ 2107815 w 6667932"/>
                <a:gd name="connsiteY13" fmla="*/ 310730 h 2094046"/>
                <a:gd name="connsiteX14" fmla="*/ 2175374 w 6667932"/>
                <a:gd name="connsiteY14" fmla="*/ 283710 h 2094046"/>
                <a:gd name="connsiteX15" fmla="*/ 2351025 w 6667932"/>
                <a:gd name="connsiteY15" fmla="*/ 229670 h 2094046"/>
                <a:gd name="connsiteX16" fmla="*/ 2405071 w 6667932"/>
                <a:gd name="connsiteY16" fmla="*/ 216160 h 2094046"/>
                <a:gd name="connsiteX17" fmla="*/ 2472630 w 6667932"/>
                <a:gd name="connsiteY17" fmla="*/ 202650 h 2094046"/>
                <a:gd name="connsiteX18" fmla="*/ 2634769 w 6667932"/>
                <a:gd name="connsiteY18" fmla="*/ 148610 h 2094046"/>
                <a:gd name="connsiteX19" fmla="*/ 2932025 w 6667932"/>
                <a:gd name="connsiteY19" fmla="*/ 94570 h 2094046"/>
                <a:gd name="connsiteX20" fmla="*/ 3810282 w 6667932"/>
                <a:gd name="connsiteY20" fmla="*/ 0 h 2094046"/>
                <a:gd name="connsiteX21" fmla="*/ 4485864 w 6667932"/>
                <a:gd name="connsiteY21" fmla="*/ 13510 h 2094046"/>
                <a:gd name="connsiteX22" fmla="*/ 4539910 w 6667932"/>
                <a:gd name="connsiteY22" fmla="*/ 27020 h 2094046"/>
                <a:gd name="connsiteX23" fmla="*/ 5972144 w 6667932"/>
                <a:gd name="connsiteY23" fmla="*/ 40530 h 2094046"/>
                <a:gd name="connsiteX24" fmla="*/ 6255888 w 6667932"/>
                <a:gd name="connsiteY24" fmla="*/ 148610 h 2094046"/>
                <a:gd name="connsiteX25" fmla="*/ 6661237 w 6667932"/>
                <a:gd name="connsiteY25" fmla="*/ 486359 h 2094046"/>
                <a:gd name="connsiteX26" fmla="*/ 6512609 w 6667932"/>
                <a:gd name="connsiteY26" fmla="*/ 1269938 h 2094046"/>
                <a:gd name="connsiteX27" fmla="*/ 6188329 w 6667932"/>
                <a:gd name="connsiteY27" fmla="*/ 1891396 h 2094046"/>
                <a:gd name="connsiteX28" fmla="*/ 5782980 w 6667932"/>
                <a:gd name="connsiteY28" fmla="*/ 1823847 h 2094046"/>
                <a:gd name="connsiteX29" fmla="*/ 5215492 w 6667932"/>
                <a:gd name="connsiteY29" fmla="*/ 1296958 h 2094046"/>
                <a:gd name="connsiteX30" fmla="*/ 5012817 w 6667932"/>
                <a:gd name="connsiteY30" fmla="*/ 1283448 h 2094046"/>
                <a:gd name="connsiteX31" fmla="*/ 4783120 w 6667932"/>
                <a:gd name="connsiteY31" fmla="*/ 1269938 h 2094046"/>
                <a:gd name="connsiteX32" fmla="*/ 4418305 w 6667932"/>
                <a:gd name="connsiteY32" fmla="*/ 1242918 h 2094046"/>
                <a:gd name="connsiteX33" fmla="*/ 4107538 w 6667932"/>
                <a:gd name="connsiteY33" fmla="*/ 1229408 h 2094046"/>
                <a:gd name="connsiteX34" fmla="*/ 3526537 w 6667932"/>
                <a:gd name="connsiteY34" fmla="*/ 1256428 h 2094046"/>
                <a:gd name="connsiteX35" fmla="*/ 3404933 w 6667932"/>
                <a:gd name="connsiteY35" fmla="*/ 1283448 h 2094046"/>
                <a:gd name="connsiteX36" fmla="*/ 3269816 w 6667932"/>
                <a:gd name="connsiteY36" fmla="*/ 1364507 h 2094046"/>
                <a:gd name="connsiteX37" fmla="*/ 3134700 w 6667932"/>
                <a:gd name="connsiteY37" fmla="*/ 1418547 h 2094046"/>
                <a:gd name="connsiteX38" fmla="*/ 2756374 w 6667932"/>
                <a:gd name="connsiteY38" fmla="*/ 1594177 h 2094046"/>
                <a:gd name="connsiteX39" fmla="*/ 2567211 w 6667932"/>
                <a:gd name="connsiteY39" fmla="*/ 1675237 h 2094046"/>
                <a:gd name="connsiteX40" fmla="*/ 2459118 w 6667932"/>
                <a:gd name="connsiteY40" fmla="*/ 1702257 h 2094046"/>
                <a:gd name="connsiteX41" fmla="*/ 2324002 w 6667932"/>
                <a:gd name="connsiteY41" fmla="*/ 1756297 h 2094046"/>
                <a:gd name="connsiteX42" fmla="*/ 2229420 w 6667932"/>
                <a:gd name="connsiteY42" fmla="*/ 1769807 h 2094046"/>
                <a:gd name="connsiteX43" fmla="*/ 1837583 w 6667932"/>
                <a:gd name="connsiteY43" fmla="*/ 1877886 h 2094046"/>
                <a:gd name="connsiteX44" fmla="*/ 1648420 w 6667932"/>
                <a:gd name="connsiteY44" fmla="*/ 1931926 h 2094046"/>
                <a:gd name="connsiteX45" fmla="*/ 1297117 w 6667932"/>
                <a:gd name="connsiteY45" fmla="*/ 2012986 h 2094046"/>
                <a:gd name="connsiteX46" fmla="*/ 1148489 w 6667932"/>
                <a:gd name="connsiteY46" fmla="*/ 2040006 h 2094046"/>
                <a:gd name="connsiteX47" fmla="*/ 1053908 w 6667932"/>
                <a:gd name="connsiteY47" fmla="*/ 2053516 h 2094046"/>
                <a:gd name="connsiteX48" fmla="*/ 986350 w 6667932"/>
                <a:gd name="connsiteY48" fmla="*/ 2067026 h 2094046"/>
                <a:gd name="connsiteX49" fmla="*/ 689094 w 6667932"/>
                <a:gd name="connsiteY49" fmla="*/ 2094046 h 2094046"/>
                <a:gd name="connsiteX50" fmla="*/ 608024 w 6667932"/>
                <a:gd name="connsiteY50" fmla="*/ 1850866 h 2094046"/>
                <a:gd name="connsiteX51" fmla="*/ 364814 w 6667932"/>
                <a:gd name="connsiteY51" fmla="*/ 1553647 h 2094046"/>
                <a:gd name="connsiteX52" fmla="*/ 121605 w 6667932"/>
                <a:gd name="connsiteY52" fmla="*/ 1323978 h 2094046"/>
                <a:gd name="connsiteX53" fmla="*/ 67558 w 6667932"/>
                <a:gd name="connsiteY53" fmla="*/ 1296958 h 2094046"/>
                <a:gd name="connsiteX54" fmla="*/ 0 w 6667932"/>
                <a:gd name="connsiteY54" fmla="*/ 1296958 h 2094046"/>
                <a:gd name="connsiteX55" fmla="*/ 81070 w 6667932"/>
                <a:gd name="connsiteY55" fmla="*/ 1229408 h 2094046"/>
                <a:gd name="connsiteX0" fmla="*/ 15020 w 6601882"/>
                <a:gd name="connsiteY0" fmla="*/ 1229408 h 2094046"/>
                <a:gd name="connsiteX1" fmla="*/ 15020 w 6601882"/>
                <a:gd name="connsiteY1" fmla="*/ 1229408 h 2094046"/>
                <a:gd name="connsiteX2" fmla="*/ 190671 w 6601882"/>
                <a:gd name="connsiteY2" fmla="*/ 999738 h 2094046"/>
                <a:gd name="connsiteX3" fmla="*/ 474416 w 6601882"/>
                <a:gd name="connsiteY3" fmla="*/ 756559 h 2094046"/>
                <a:gd name="connsiteX4" fmla="*/ 704113 w 6601882"/>
                <a:gd name="connsiteY4" fmla="*/ 594439 h 2094046"/>
                <a:gd name="connsiteX5" fmla="*/ 798695 w 6601882"/>
                <a:gd name="connsiteY5" fmla="*/ 553909 h 2094046"/>
                <a:gd name="connsiteX6" fmla="*/ 879765 w 6601882"/>
                <a:gd name="connsiteY6" fmla="*/ 499869 h 2094046"/>
                <a:gd name="connsiteX7" fmla="*/ 974346 w 6601882"/>
                <a:gd name="connsiteY7" fmla="*/ 472849 h 2094046"/>
                <a:gd name="connsiteX8" fmla="*/ 1231067 w 6601882"/>
                <a:gd name="connsiteY8" fmla="*/ 418809 h 2094046"/>
                <a:gd name="connsiteX9" fmla="*/ 1771533 w 6601882"/>
                <a:gd name="connsiteY9" fmla="*/ 391789 h 2094046"/>
                <a:gd name="connsiteX10" fmla="*/ 1852603 w 6601882"/>
                <a:gd name="connsiteY10" fmla="*/ 364769 h 2094046"/>
                <a:gd name="connsiteX11" fmla="*/ 1920161 w 6601882"/>
                <a:gd name="connsiteY11" fmla="*/ 351259 h 2094046"/>
                <a:gd name="connsiteX12" fmla="*/ 1960696 w 6601882"/>
                <a:gd name="connsiteY12" fmla="*/ 324240 h 2094046"/>
                <a:gd name="connsiteX13" fmla="*/ 2041765 w 6601882"/>
                <a:gd name="connsiteY13" fmla="*/ 310730 h 2094046"/>
                <a:gd name="connsiteX14" fmla="*/ 2109324 w 6601882"/>
                <a:gd name="connsiteY14" fmla="*/ 283710 h 2094046"/>
                <a:gd name="connsiteX15" fmla="*/ 2284975 w 6601882"/>
                <a:gd name="connsiteY15" fmla="*/ 229670 h 2094046"/>
                <a:gd name="connsiteX16" fmla="*/ 2339021 w 6601882"/>
                <a:gd name="connsiteY16" fmla="*/ 216160 h 2094046"/>
                <a:gd name="connsiteX17" fmla="*/ 2406580 w 6601882"/>
                <a:gd name="connsiteY17" fmla="*/ 202650 h 2094046"/>
                <a:gd name="connsiteX18" fmla="*/ 2568719 w 6601882"/>
                <a:gd name="connsiteY18" fmla="*/ 148610 h 2094046"/>
                <a:gd name="connsiteX19" fmla="*/ 2865975 w 6601882"/>
                <a:gd name="connsiteY19" fmla="*/ 94570 h 2094046"/>
                <a:gd name="connsiteX20" fmla="*/ 3744232 w 6601882"/>
                <a:gd name="connsiteY20" fmla="*/ 0 h 2094046"/>
                <a:gd name="connsiteX21" fmla="*/ 4419814 w 6601882"/>
                <a:gd name="connsiteY21" fmla="*/ 13510 h 2094046"/>
                <a:gd name="connsiteX22" fmla="*/ 4473860 w 6601882"/>
                <a:gd name="connsiteY22" fmla="*/ 27020 h 2094046"/>
                <a:gd name="connsiteX23" fmla="*/ 5906094 w 6601882"/>
                <a:gd name="connsiteY23" fmla="*/ 40530 h 2094046"/>
                <a:gd name="connsiteX24" fmla="*/ 6189838 w 6601882"/>
                <a:gd name="connsiteY24" fmla="*/ 148610 h 2094046"/>
                <a:gd name="connsiteX25" fmla="*/ 6595187 w 6601882"/>
                <a:gd name="connsiteY25" fmla="*/ 486359 h 2094046"/>
                <a:gd name="connsiteX26" fmla="*/ 6446559 w 6601882"/>
                <a:gd name="connsiteY26" fmla="*/ 1269938 h 2094046"/>
                <a:gd name="connsiteX27" fmla="*/ 6122279 w 6601882"/>
                <a:gd name="connsiteY27" fmla="*/ 1891396 h 2094046"/>
                <a:gd name="connsiteX28" fmla="*/ 5716930 w 6601882"/>
                <a:gd name="connsiteY28" fmla="*/ 1823847 h 2094046"/>
                <a:gd name="connsiteX29" fmla="*/ 5149442 w 6601882"/>
                <a:gd name="connsiteY29" fmla="*/ 1296958 h 2094046"/>
                <a:gd name="connsiteX30" fmla="*/ 4946767 w 6601882"/>
                <a:gd name="connsiteY30" fmla="*/ 1283448 h 2094046"/>
                <a:gd name="connsiteX31" fmla="*/ 4717070 w 6601882"/>
                <a:gd name="connsiteY31" fmla="*/ 1269938 h 2094046"/>
                <a:gd name="connsiteX32" fmla="*/ 4352255 w 6601882"/>
                <a:gd name="connsiteY32" fmla="*/ 1242918 h 2094046"/>
                <a:gd name="connsiteX33" fmla="*/ 4041488 w 6601882"/>
                <a:gd name="connsiteY33" fmla="*/ 1229408 h 2094046"/>
                <a:gd name="connsiteX34" fmla="*/ 3460487 w 6601882"/>
                <a:gd name="connsiteY34" fmla="*/ 1256428 h 2094046"/>
                <a:gd name="connsiteX35" fmla="*/ 3338883 w 6601882"/>
                <a:gd name="connsiteY35" fmla="*/ 1283448 h 2094046"/>
                <a:gd name="connsiteX36" fmla="*/ 3203766 w 6601882"/>
                <a:gd name="connsiteY36" fmla="*/ 1364507 h 2094046"/>
                <a:gd name="connsiteX37" fmla="*/ 3068650 w 6601882"/>
                <a:gd name="connsiteY37" fmla="*/ 1418547 h 2094046"/>
                <a:gd name="connsiteX38" fmla="*/ 2690324 w 6601882"/>
                <a:gd name="connsiteY38" fmla="*/ 1594177 h 2094046"/>
                <a:gd name="connsiteX39" fmla="*/ 2501161 w 6601882"/>
                <a:gd name="connsiteY39" fmla="*/ 1675237 h 2094046"/>
                <a:gd name="connsiteX40" fmla="*/ 2393068 w 6601882"/>
                <a:gd name="connsiteY40" fmla="*/ 1702257 h 2094046"/>
                <a:gd name="connsiteX41" fmla="*/ 2257952 w 6601882"/>
                <a:gd name="connsiteY41" fmla="*/ 1756297 h 2094046"/>
                <a:gd name="connsiteX42" fmla="*/ 2163370 w 6601882"/>
                <a:gd name="connsiteY42" fmla="*/ 1769807 h 2094046"/>
                <a:gd name="connsiteX43" fmla="*/ 1771533 w 6601882"/>
                <a:gd name="connsiteY43" fmla="*/ 1877886 h 2094046"/>
                <a:gd name="connsiteX44" fmla="*/ 1582370 w 6601882"/>
                <a:gd name="connsiteY44" fmla="*/ 1931926 h 2094046"/>
                <a:gd name="connsiteX45" fmla="*/ 1231067 w 6601882"/>
                <a:gd name="connsiteY45" fmla="*/ 2012986 h 2094046"/>
                <a:gd name="connsiteX46" fmla="*/ 1082439 w 6601882"/>
                <a:gd name="connsiteY46" fmla="*/ 2040006 h 2094046"/>
                <a:gd name="connsiteX47" fmla="*/ 987858 w 6601882"/>
                <a:gd name="connsiteY47" fmla="*/ 2053516 h 2094046"/>
                <a:gd name="connsiteX48" fmla="*/ 920300 w 6601882"/>
                <a:gd name="connsiteY48" fmla="*/ 2067026 h 2094046"/>
                <a:gd name="connsiteX49" fmla="*/ 623044 w 6601882"/>
                <a:gd name="connsiteY49" fmla="*/ 2094046 h 2094046"/>
                <a:gd name="connsiteX50" fmla="*/ 541974 w 6601882"/>
                <a:gd name="connsiteY50" fmla="*/ 1850866 h 2094046"/>
                <a:gd name="connsiteX51" fmla="*/ 298764 w 6601882"/>
                <a:gd name="connsiteY51" fmla="*/ 1553647 h 2094046"/>
                <a:gd name="connsiteX52" fmla="*/ 55555 w 6601882"/>
                <a:gd name="connsiteY52" fmla="*/ 1323978 h 2094046"/>
                <a:gd name="connsiteX53" fmla="*/ 1508 w 6601882"/>
                <a:gd name="connsiteY53" fmla="*/ 1296958 h 2094046"/>
                <a:gd name="connsiteX54" fmla="*/ 15020 w 6601882"/>
                <a:gd name="connsiteY54" fmla="*/ 1229408 h 2094046"/>
                <a:gd name="connsiteX0" fmla="*/ 0 w 6586862"/>
                <a:gd name="connsiteY0" fmla="*/ 1229408 h 2094046"/>
                <a:gd name="connsiteX1" fmla="*/ 0 w 6586862"/>
                <a:gd name="connsiteY1" fmla="*/ 1229408 h 2094046"/>
                <a:gd name="connsiteX2" fmla="*/ 175651 w 6586862"/>
                <a:gd name="connsiteY2" fmla="*/ 999738 h 2094046"/>
                <a:gd name="connsiteX3" fmla="*/ 459396 w 6586862"/>
                <a:gd name="connsiteY3" fmla="*/ 756559 h 2094046"/>
                <a:gd name="connsiteX4" fmla="*/ 689093 w 6586862"/>
                <a:gd name="connsiteY4" fmla="*/ 594439 h 2094046"/>
                <a:gd name="connsiteX5" fmla="*/ 783675 w 6586862"/>
                <a:gd name="connsiteY5" fmla="*/ 553909 h 2094046"/>
                <a:gd name="connsiteX6" fmla="*/ 864745 w 6586862"/>
                <a:gd name="connsiteY6" fmla="*/ 499869 h 2094046"/>
                <a:gd name="connsiteX7" fmla="*/ 959326 w 6586862"/>
                <a:gd name="connsiteY7" fmla="*/ 472849 h 2094046"/>
                <a:gd name="connsiteX8" fmla="*/ 1216047 w 6586862"/>
                <a:gd name="connsiteY8" fmla="*/ 418809 h 2094046"/>
                <a:gd name="connsiteX9" fmla="*/ 1756513 w 6586862"/>
                <a:gd name="connsiteY9" fmla="*/ 391789 h 2094046"/>
                <a:gd name="connsiteX10" fmla="*/ 1837583 w 6586862"/>
                <a:gd name="connsiteY10" fmla="*/ 364769 h 2094046"/>
                <a:gd name="connsiteX11" fmla="*/ 1905141 w 6586862"/>
                <a:gd name="connsiteY11" fmla="*/ 351259 h 2094046"/>
                <a:gd name="connsiteX12" fmla="*/ 1945676 w 6586862"/>
                <a:gd name="connsiteY12" fmla="*/ 324240 h 2094046"/>
                <a:gd name="connsiteX13" fmla="*/ 2026745 w 6586862"/>
                <a:gd name="connsiteY13" fmla="*/ 310730 h 2094046"/>
                <a:gd name="connsiteX14" fmla="*/ 2094304 w 6586862"/>
                <a:gd name="connsiteY14" fmla="*/ 283710 h 2094046"/>
                <a:gd name="connsiteX15" fmla="*/ 2269955 w 6586862"/>
                <a:gd name="connsiteY15" fmla="*/ 229670 h 2094046"/>
                <a:gd name="connsiteX16" fmla="*/ 2324001 w 6586862"/>
                <a:gd name="connsiteY16" fmla="*/ 216160 h 2094046"/>
                <a:gd name="connsiteX17" fmla="*/ 2391560 w 6586862"/>
                <a:gd name="connsiteY17" fmla="*/ 202650 h 2094046"/>
                <a:gd name="connsiteX18" fmla="*/ 2553699 w 6586862"/>
                <a:gd name="connsiteY18" fmla="*/ 148610 h 2094046"/>
                <a:gd name="connsiteX19" fmla="*/ 2850955 w 6586862"/>
                <a:gd name="connsiteY19" fmla="*/ 94570 h 2094046"/>
                <a:gd name="connsiteX20" fmla="*/ 3729212 w 6586862"/>
                <a:gd name="connsiteY20" fmla="*/ 0 h 2094046"/>
                <a:gd name="connsiteX21" fmla="*/ 4404794 w 6586862"/>
                <a:gd name="connsiteY21" fmla="*/ 13510 h 2094046"/>
                <a:gd name="connsiteX22" fmla="*/ 4458840 w 6586862"/>
                <a:gd name="connsiteY22" fmla="*/ 27020 h 2094046"/>
                <a:gd name="connsiteX23" fmla="*/ 5891074 w 6586862"/>
                <a:gd name="connsiteY23" fmla="*/ 40530 h 2094046"/>
                <a:gd name="connsiteX24" fmla="*/ 6174818 w 6586862"/>
                <a:gd name="connsiteY24" fmla="*/ 148610 h 2094046"/>
                <a:gd name="connsiteX25" fmla="*/ 6580167 w 6586862"/>
                <a:gd name="connsiteY25" fmla="*/ 486359 h 2094046"/>
                <a:gd name="connsiteX26" fmla="*/ 6431539 w 6586862"/>
                <a:gd name="connsiteY26" fmla="*/ 1269938 h 2094046"/>
                <a:gd name="connsiteX27" fmla="*/ 6107259 w 6586862"/>
                <a:gd name="connsiteY27" fmla="*/ 1891396 h 2094046"/>
                <a:gd name="connsiteX28" fmla="*/ 5701910 w 6586862"/>
                <a:gd name="connsiteY28" fmla="*/ 1823847 h 2094046"/>
                <a:gd name="connsiteX29" fmla="*/ 5134422 w 6586862"/>
                <a:gd name="connsiteY29" fmla="*/ 1296958 h 2094046"/>
                <a:gd name="connsiteX30" fmla="*/ 4931747 w 6586862"/>
                <a:gd name="connsiteY30" fmla="*/ 1283448 h 2094046"/>
                <a:gd name="connsiteX31" fmla="*/ 4702050 w 6586862"/>
                <a:gd name="connsiteY31" fmla="*/ 1269938 h 2094046"/>
                <a:gd name="connsiteX32" fmla="*/ 4337235 w 6586862"/>
                <a:gd name="connsiteY32" fmla="*/ 1242918 h 2094046"/>
                <a:gd name="connsiteX33" fmla="*/ 4026468 w 6586862"/>
                <a:gd name="connsiteY33" fmla="*/ 1229408 h 2094046"/>
                <a:gd name="connsiteX34" fmla="*/ 3445467 w 6586862"/>
                <a:gd name="connsiteY34" fmla="*/ 1256428 h 2094046"/>
                <a:gd name="connsiteX35" fmla="*/ 3323863 w 6586862"/>
                <a:gd name="connsiteY35" fmla="*/ 1283448 h 2094046"/>
                <a:gd name="connsiteX36" fmla="*/ 3188746 w 6586862"/>
                <a:gd name="connsiteY36" fmla="*/ 1364507 h 2094046"/>
                <a:gd name="connsiteX37" fmla="*/ 3053630 w 6586862"/>
                <a:gd name="connsiteY37" fmla="*/ 1418547 h 2094046"/>
                <a:gd name="connsiteX38" fmla="*/ 2675304 w 6586862"/>
                <a:gd name="connsiteY38" fmla="*/ 1594177 h 2094046"/>
                <a:gd name="connsiteX39" fmla="*/ 2486141 w 6586862"/>
                <a:gd name="connsiteY39" fmla="*/ 1675237 h 2094046"/>
                <a:gd name="connsiteX40" fmla="*/ 2378048 w 6586862"/>
                <a:gd name="connsiteY40" fmla="*/ 1702257 h 2094046"/>
                <a:gd name="connsiteX41" fmla="*/ 2242932 w 6586862"/>
                <a:gd name="connsiteY41" fmla="*/ 1756297 h 2094046"/>
                <a:gd name="connsiteX42" fmla="*/ 2148350 w 6586862"/>
                <a:gd name="connsiteY42" fmla="*/ 1769807 h 2094046"/>
                <a:gd name="connsiteX43" fmla="*/ 1756513 w 6586862"/>
                <a:gd name="connsiteY43" fmla="*/ 1877886 h 2094046"/>
                <a:gd name="connsiteX44" fmla="*/ 1567350 w 6586862"/>
                <a:gd name="connsiteY44" fmla="*/ 1931926 h 2094046"/>
                <a:gd name="connsiteX45" fmla="*/ 1216047 w 6586862"/>
                <a:gd name="connsiteY45" fmla="*/ 2012986 h 2094046"/>
                <a:gd name="connsiteX46" fmla="*/ 1067419 w 6586862"/>
                <a:gd name="connsiteY46" fmla="*/ 2040006 h 2094046"/>
                <a:gd name="connsiteX47" fmla="*/ 972838 w 6586862"/>
                <a:gd name="connsiteY47" fmla="*/ 2053516 h 2094046"/>
                <a:gd name="connsiteX48" fmla="*/ 905280 w 6586862"/>
                <a:gd name="connsiteY48" fmla="*/ 2067026 h 2094046"/>
                <a:gd name="connsiteX49" fmla="*/ 608024 w 6586862"/>
                <a:gd name="connsiteY49" fmla="*/ 2094046 h 2094046"/>
                <a:gd name="connsiteX50" fmla="*/ 526954 w 6586862"/>
                <a:gd name="connsiteY50" fmla="*/ 1850866 h 2094046"/>
                <a:gd name="connsiteX51" fmla="*/ 283744 w 6586862"/>
                <a:gd name="connsiteY51" fmla="*/ 1553647 h 2094046"/>
                <a:gd name="connsiteX52" fmla="*/ 40535 w 6586862"/>
                <a:gd name="connsiteY52" fmla="*/ 1323978 h 2094046"/>
                <a:gd name="connsiteX53" fmla="*/ 0 w 6586862"/>
                <a:gd name="connsiteY53" fmla="*/ 1229408 h 2094046"/>
                <a:gd name="connsiteX0" fmla="*/ 50648 w 6596975"/>
                <a:gd name="connsiteY0" fmla="*/ 1323978 h 2094046"/>
                <a:gd name="connsiteX1" fmla="*/ 10113 w 6596975"/>
                <a:gd name="connsiteY1" fmla="*/ 1229408 h 2094046"/>
                <a:gd name="connsiteX2" fmla="*/ 185764 w 6596975"/>
                <a:gd name="connsiteY2" fmla="*/ 999738 h 2094046"/>
                <a:gd name="connsiteX3" fmla="*/ 469509 w 6596975"/>
                <a:gd name="connsiteY3" fmla="*/ 756559 h 2094046"/>
                <a:gd name="connsiteX4" fmla="*/ 699206 w 6596975"/>
                <a:gd name="connsiteY4" fmla="*/ 594439 h 2094046"/>
                <a:gd name="connsiteX5" fmla="*/ 793788 w 6596975"/>
                <a:gd name="connsiteY5" fmla="*/ 553909 h 2094046"/>
                <a:gd name="connsiteX6" fmla="*/ 874858 w 6596975"/>
                <a:gd name="connsiteY6" fmla="*/ 499869 h 2094046"/>
                <a:gd name="connsiteX7" fmla="*/ 969439 w 6596975"/>
                <a:gd name="connsiteY7" fmla="*/ 472849 h 2094046"/>
                <a:gd name="connsiteX8" fmla="*/ 1226160 w 6596975"/>
                <a:gd name="connsiteY8" fmla="*/ 418809 h 2094046"/>
                <a:gd name="connsiteX9" fmla="*/ 1766626 w 6596975"/>
                <a:gd name="connsiteY9" fmla="*/ 391789 h 2094046"/>
                <a:gd name="connsiteX10" fmla="*/ 1847696 w 6596975"/>
                <a:gd name="connsiteY10" fmla="*/ 364769 h 2094046"/>
                <a:gd name="connsiteX11" fmla="*/ 1915254 w 6596975"/>
                <a:gd name="connsiteY11" fmla="*/ 351259 h 2094046"/>
                <a:gd name="connsiteX12" fmla="*/ 1955789 w 6596975"/>
                <a:gd name="connsiteY12" fmla="*/ 324240 h 2094046"/>
                <a:gd name="connsiteX13" fmla="*/ 2036858 w 6596975"/>
                <a:gd name="connsiteY13" fmla="*/ 310730 h 2094046"/>
                <a:gd name="connsiteX14" fmla="*/ 2104417 w 6596975"/>
                <a:gd name="connsiteY14" fmla="*/ 283710 h 2094046"/>
                <a:gd name="connsiteX15" fmla="*/ 2280068 w 6596975"/>
                <a:gd name="connsiteY15" fmla="*/ 229670 h 2094046"/>
                <a:gd name="connsiteX16" fmla="*/ 2334114 w 6596975"/>
                <a:gd name="connsiteY16" fmla="*/ 216160 h 2094046"/>
                <a:gd name="connsiteX17" fmla="*/ 2401673 w 6596975"/>
                <a:gd name="connsiteY17" fmla="*/ 202650 h 2094046"/>
                <a:gd name="connsiteX18" fmla="*/ 2563812 w 6596975"/>
                <a:gd name="connsiteY18" fmla="*/ 148610 h 2094046"/>
                <a:gd name="connsiteX19" fmla="*/ 2861068 w 6596975"/>
                <a:gd name="connsiteY19" fmla="*/ 94570 h 2094046"/>
                <a:gd name="connsiteX20" fmla="*/ 3739325 w 6596975"/>
                <a:gd name="connsiteY20" fmla="*/ 0 h 2094046"/>
                <a:gd name="connsiteX21" fmla="*/ 4414907 w 6596975"/>
                <a:gd name="connsiteY21" fmla="*/ 13510 h 2094046"/>
                <a:gd name="connsiteX22" fmla="*/ 4468953 w 6596975"/>
                <a:gd name="connsiteY22" fmla="*/ 27020 h 2094046"/>
                <a:gd name="connsiteX23" fmla="*/ 5901187 w 6596975"/>
                <a:gd name="connsiteY23" fmla="*/ 40530 h 2094046"/>
                <a:gd name="connsiteX24" fmla="*/ 6184931 w 6596975"/>
                <a:gd name="connsiteY24" fmla="*/ 148610 h 2094046"/>
                <a:gd name="connsiteX25" fmla="*/ 6590280 w 6596975"/>
                <a:gd name="connsiteY25" fmla="*/ 486359 h 2094046"/>
                <a:gd name="connsiteX26" fmla="*/ 6441652 w 6596975"/>
                <a:gd name="connsiteY26" fmla="*/ 1269938 h 2094046"/>
                <a:gd name="connsiteX27" fmla="*/ 6117372 w 6596975"/>
                <a:gd name="connsiteY27" fmla="*/ 1891396 h 2094046"/>
                <a:gd name="connsiteX28" fmla="*/ 5712023 w 6596975"/>
                <a:gd name="connsiteY28" fmla="*/ 1823847 h 2094046"/>
                <a:gd name="connsiteX29" fmla="*/ 5144535 w 6596975"/>
                <a:gd name="connsiteY29" fmla="*/ 1296958 h 2094046"/>
                <a:gd name="connsiteX30" fmla="*/ 4941860 w 6596975"/>
                <a:gd name="connsiteY30" fmla="*/ 1283448 h 2094046"/>
                <a:gd name="connsiteX31" fmla="*/ 4712163 w 6596975"/>
                <a:gd name="connsiteY31" fmla="*/ 1269938 h 2094046"/>
                <a:gd name="connsiteX32" fmla="*/ 4347348 w 6596975"/>
                <a:gd name="connsiteY32" fmla="*/ 1242918 h 2094046"/>
                <a:gd name="connsiteX33" fmla="*/ 4036581 w 6596975"/>
                <a:gd name="connsiteY33" fmla="*/ 1229408 h 2094046"/>
                <a:gd name="connsiteX34" fmla="*/ 3455580 w 6596975"/>
                <a:gd name="connsiteY34" fmla="*/ 1256428 h 2094046"/>
                <a:gd name="connsiteX35" fmla="*/ 3333976 w 6596975"/>
                <a:gd name="connsiteY35" fmla="*/ 1283448 h 2094046"/>
                <a:gd name="connsiteX36" fmla="*/ 3198859 w 6596975"/>
                <a:gd name="connsiteY36" fmla="*/ 1364507 h 2094046"/>
                <a:gd name="connsiteX37" fmla="*/ 3063743 w 6596975"/>
                <a:gd name="connsiteY37" fmla="*/ 1418547 h 2094046"/>
                <a:gd name="connsiteX38" fmla="*/ 2685417 w 6596975"/>
                <a:gd name="connsiteY38" fmla="*/ 1594177 h 2094046"/>
                <a:gd name="connsiteX39" fmla="*/ 2496254 w 6596975"/>
                <a:gd name="connsiteY39" fmla="*/ 1675237 h 2094046"/>
                <a:gd name="connsiteX40" fmla="*/ 2388161 w 6596975"/>
                <a:gd name="connsiteY40" fmla="*/ 1702257 h 2094046"/>
                <a:gd name="connsiteX41" fmla="*/ 2253045 w 6596975"/>
                <a:gd name="connsiteY41" fmla="*/ 1756297 h 2094046"/>
                <a:gd name="connsiteX42" fmla="*/ 2158463 w 6596975"/>
                <a:gd name="connsiteY42" fmla="*/ 1769807 h 2094046"/>
                <a:gd name="connsiteX43" fmla="*/ 1766626 w 6596975"/>
                <a:gd name="connsiteY43" fmla="*/ 1877886 h 2094046"/>
                <a:gd name="connsiteX44" fmla="*/ 1577463 w 6596975"/>
                <a:gd name="connsiteY44" fmla="*/ 1931926 h 2094046"/>
                <a:gd name="connsiteX45" fmla="*/ 1226160 w 6596975"/>
                <a:gd name="connsiteY45" fmla="*/ 2012986 h 2094046"/>
                <a:gd name="connsiteX46" fmla="*/ 1077532 w 6596975"/>
                <a:gd name="connsiteY46" fmla="*/ 2040006 h 2094046"/>
                <a:gd name="connsiteX47" fmla="*/ 982951 w 6596975"/>
                <a:gd name="connsiteY47" fmla="*/ 2053516 h 2094046"/>
                <a:gd name="connsiteX48" fmla="*/ 915393 w 6596975"/>
                <a:gd name="connsiteY48" fmla="*/ 2067026 h 2094046"/>
                <a:gd name="connsiteX49" fmla="*/ 618137 w 6596975"/>
                <a:gd name="connsiteY49" fmla="*/ 2094046 h 2094046"/>
                <a:gd name="connsiteX50" fmla="*/ 537067 w 6596975"/>
                <a:gd name="connsiteY50" fmla="*/ 1850866 h 2094046"/>
                <a:gd name="connsiteX51" fmla="*/ 293857 w 6596975"/>
                <a:gd name="connsiteY51" fmla="*/ 1553647 h 2094046"/>
                <a:gd name="connsiteX52" fmla="*/ 50648 w 6596975"/>
                <a:gd name="connsiteY52" fmla="*/ 1323978 h 2094046"/>
                <a:gd name="connsiteX0" fmla="*/ 2490 w 6548817"/>
                <a:gd name="connsiteY0" fmla="*/ 1323978 h 2094046"/>
                <a:gd name="connsiteX1" fmla="*/ 137606 w 6548817"/>
                <a:gd name="connsiteY1" fmla="*/ 999738 h 2094046"/>
                <a:gd name="connsiteX2" fmla="*/ 421351 w 6548817"/>
                <a:gd name="connsiteY2" fmla="*/ 756559 h 2094046"/>
                <a:gd name="connsiteX3" fmla="*/ 651048 w 6548817"/>
                <a:gd name="connsiteY3" fmla="*/ 594439 h 2094046"/>
                <a:gd name="connsiteX4" fmla="*/ 745630 w 6548817"/>
                <a:gd name="connsiteY4" fmla="*/ 553909 h 2094046"/>
                <a:gd name="connsiteX5" fmla="*/ 826700 w 6548817"/>
                <a:gd name="connsiteY5" fmla="*/ 499869 h 2094046"/>
                <a:gd name="connsiteX6" fmla="*/ 921281 w 6548817"/>
                <a:gd name="connsiteY6" fmla="*/ 472849 h 2094046"/>
                <a:gd name="connsiteX7" fmla="*/ 1178002 w 6548817"/>
                <a:gd name="connsiteY7" fmla="*/ 418809 h 2094046"/>
                <a:gd name="connsiteX8" fmla="*/ 1718468 w 6548817"/>
                <a:gd name="connsiteY8" fmla="*/ 391789 h 2094046"/>
                <a:gd name="connsiteX9" fmla="*/ 1799538 w 6548817"/>
                <a:gd name="connsiteY9" fmla="*/ 364769 h 2094046"/>
                <a:gd name="connsiteX10" fmla="*/ 1867096 w 6548817"/>
                <a:gd name="connsiteY10" fmla="*/ 351259 h 2094046"/>
                <a:gd name="connsiteX11" fmla="*/ 1907631 w 6548817"/>
                <a:gd name="connsiteY11" fmla="*/ 324240 h 2094046"/>
                <a:gd name="connsiteX12" fmla="*/ 1988700 w 6548817"/>
                <a:gd name="connsiteY12" fmla="*/ 310730 h 2094046"/>
                <a:gd name="connsiteX13" fmla="*/ 2056259 w 6548817"/>
                <a:gd name="connsiteY13" fmla="*/ 283710 h 2094046"/>
                <a:gd name="connsiteX14" fmla="*/ 2231910 w 6548817"/>
                <a:gd name="connsiteY14" fmla="*/ 229670 h 2094046"/>
                <a:gd name="connsiteX15" fmla="*/ 2285956 w 6548817"/>
                <a:gd name="connsiteY15" fmla="*/ 216160 h 2094046"/>
                <a:gd name="connsiteX16" fmla="*/ 2353515 w 6548817"/>
                <a:gd name="connsiteY16" fmla="*/ 202650 h 2094046"/>
                <a:gd name="connsiteX17" fmla="*/ 2515654 w 6548817"/>
                <a:gd name="connsiteY17" fmla="*/ 148610 h 2094046"/>
                <a:gd name="connsiteX18" fmla="*/ 2812910 w 6548817"/>
                <a:gd name="connsiteY18" fmla="*/ 94570 h 2094046"/>
                <a:gd name="connsiteX19" fmla="*/ 3691167 w 6548817"/>
                <a:gd name="connsiteY19" fmla="*/ 0 h 2094046"/>
                <a:gd name="connsiteX20" fmla="*/ 4366749 w 6548817"/>
                <a:gd name="connsiteY20" fmla="*/ 13510 h 2094046"/>
                <a:gd name="connsiteX21" fmla="*/ 4420795 w 6548817"/>
                <a:gd name="connsiteY21" fmla="*/ 27020 h 2094046"/>
                <a:gd name="connsiteX22" fmla="*/ 5853029 w 6548817"/>
                <a:gd name="connsiteY22" fmla="*/ 40530 h 2094046"/>
                <a:gd name="connsiteX23" fmla="*/ 6136773 w 6548817"/>
                <a:gd name="connsiteY23" fmla="*/ 148610 h 2094046"/>
                <a:gd name="connsiteX24" fmla="*/ 6542122 w 6548817"/>
                <a:gd name="connsiteY24" fmla="*/ 486359 h 2094046"/>
                <a:gd name="connsiteX25" fmla="*/ 6393494 w 6548817"/>
                <a:gd name="connsiteY25" fmla="*/ 1269938 h 2094046"/>
                <a:gd name="connsiteX26" fmla="*/ 6069214 w 6548817"/>
                <a:gd name="connsiteY26" fmla="*/ 1891396 h 2094046"/>
                <a:gd name="connsiteX27" fmla="*/ 5663865 w 6548817"/>
                <a:gd name="connsiteY27" fmla="*/ 1823847 h 2094046"/>
                <a:gd name="connsiteX28" fmla="*/ 5096377 w 6548817"/>
                <a:gd name="connsiteY28" fmla="*/ 1296958 h 2094046"/>
                <a:gd name="connsiteX29" fmla="*/ 4893702 w 6548817"/>
                <a:gd name="connsiteY29" fmla="*/ 1283448 h 2094046"/>
                <a:gd name="connsiteX30" fmla="*/ 4664005 w 6548817"/>
                <a:gd name="connsiteY30" fmla="*/ 1269938 h 2094046"/>
                <a:gd name="connsiteX31" fmla="*/ 4299190 w 6548817"/>
                <a:gd name="connsiteY31" fmla="*/ 1242918 h 2094046"/>
                <a:gd name="connsiteX32" fmla="*/ 3988423 w 6548817"/>
                <a:gd name="connsiteY32" fmla="*/ 1229408 h 2094046"/>
                <a:gd name="connsiteX33" fmla="*/ 3407422 w 6548817"/>
                <a:gd name="connsiteY33" fmla="*/ 1256428 h 2094046"/>
                <a:gd name="connsiteX34" fmla="*/ 3285818 w 6548817"/>
                <a:gd name="connsiteY34" fmla="*/ 1283448 h 2094046"/>
                <a:gd name="connsiteX35" fmla="*/ 3150701 w 6548817"/>
                <a:gd name="connsiteY35" fmla="*/ 1364507 h 2094046"/>
                <a:gd name="connsiteX36" fmla="*/ 3015585 w 6548817"/>
                <a:gd name="connsiteY36" fmla="*/ 1418547 h 2094046"/>
                <a:gd name="connsiteX37" fmla="*/ 2637259 w 6548817"/>
                <a:gd name="connsiteY37" fmla="*/ 1594177 h 2094046"/>
                <a:gd name="connsiteX38" fmla="*/ 2448096 w 6548817"/>
                <a:gd name="connsiteY38" fmla="*/ 1675237 h 2094046"/>
                <a:gd name="connsiteX39" fmla="*/ 2340003 w 6548817"/>
                <a:gd name="connsiteY39" fmla="*/ 1702257 h 2094046"/>
                <a:gd name="connsiteX40" fmla="*/ 2204887 w 6548817"/>
                <a:gd name="connsiteY40" fmla="*/ 1756297 h 2094046"/>
                <a:gd name="connsiteX41" fmla="*/ 2110305 w 6548817"/>
                <a:gd name="connsiteY41" fmla="*/ 1769807 h 2094046"/>
                <a:gd name="connsiteX42" fmla="*/ 1718468 w 6548817"/>
                <a:gd name="connsiteY42" fmla="*/ 1877886 h 2094046"/>
                <a:gd name="connsiteX43" fmla="*/ 1529305 w 6548817"/>
                <a:gd name="connsiteY43" fmla="*/ 1931926 h 2094046"/>
                <a:gd name="connsiteX44" fmla="*/ 1178002 w 6548817"/>
                <a:gd name="connsiteY44" fmla="*/ 2012986 h 2094046"/>
                <a:gd name="connsiteX45" fmla="*/ 1029374 w 6548817"/>
                <a:gd name="connsiteY45" fmla="*/ 2040006 h 2094046"/>
                <a:gd name="connsiteX46" fmla="*/ 934793 w 6548817"/>
                <a:gd name="connsiteY46" fmla="*/ 2053516 h 2094046"/>
                <a:gd name="connsiteX47" fmla="*/ 867235 w 6548817"/>
                <a:gd name="connsiteY47" fmla="*/ 2067026 h 2094046"/>
                <a:gd name="connsiteX48" fmla="*/ 569979 w 6548817"/>
                <a:gd name="connsiteY48" fmla="*/ 2094046 h 2094046"/>
                <a:gd name="connsiteX49" fmla="*/ 488909 w 6548817"/>
                <a:gd name="connsiteY49" fmla="*/ 1850866 h 2094046"/>
                <a:gd name="connsiteX50" fmla="*/ 245699 w 6548817"/>
                <a:gd name="connsiteY50" fmla="*/ 1553647 h 2094046"/>
                <a:gd name="connsiteX51" fmla="*/ 2490 w 6548817"/>
                <a:gd name="connsiteY51" fmla="*/ 1323978 h 2094046"/>
                <a:gd name="connsiteX0" fmla="*/ 1479 w 6628876"/>
                <a:gd name="connsiteY0" fmla="*/ 1215898 h 2094046"/>
                <a:gd name="connsiteX1" fmla="*/ 217665 w 6628876"/>
                <a:gd name="connsiteY1" fmla="*/ 999738 h 2094046"/>
                <a:gd name="connsiteX2" fmla="*/ 501410 w 6628876"/>
                <a:gd name="connsiteY2" fmla="*/ 756559 h 2094046"/>
                <a:gd name="connsiteX3" fmla="*/ 731107 w 6628876"/>
                <a:gd name="connsiteY3" fmla="*/ 594439 h 2094046"/>
                <a:gd name="connsiteX4" fmla="*/ 825689 w 6628876"/>
                <a:gd name="connsiteY4" fmla="*/ 553909 h 2094046"/>
                <a:gd name="connsiteX5" fmla="*/ 906759 w 6628876"/>
                <a:gd name="connsiteY5" fmla="*/ 499869 h 2094046"/>
                <a:gd name="connsiteX6" fmla="*/ 1001340 w 6628876"/>
                <a:gd name="connsiteY6" fmla="*/ 472849 h 2094046"/>
                <a:gd name="connsiteX7" fmla="*/ 1258061 w 6628876"/>
                <a:gd name="connsiteY7" fmla="*/ 418809 h 2094046"/>
                <a:gd name="connsiteX8" fmla="*/ 1798527 w 6628876"/>
                <a:gd name="connsiteY8" fmla="*/ 391789 h 2094046"/>
                <a:gd name="connsiteX9" fmla="*/ 1879597 w 6628876"/>
                <a:gd name="connsiteY9" fmla="*/ 364769 h 2094046"/>
                <a:gd name="connsiteX10" fmla="*/ 1947155 w 6628876"/>
                <a:gd name="connsiteY10" fmla="*/ 351259 h 2094046"/>
                <a:gd name="connsiteX11" fmla="*/ 1987690 w 6628876"/>
                <a:gd name="connsiteY11" fmla="*/ 324240 h 2094046"/>
                <a:gd name="connsiteX12" fmla="*/ 2068759 w 6628876"/>
                <a:gd name="connsiteY12" fmla="*/ 310730 h 2094046"/>
                <a:gd name="connsiteX13" fmla="*/ 2136318 w 6628876"/>
                <a:gd name="connsiteY13" fmla="*/ 283710 h 2094046"/>
                <a:gd name="connsiteX14" fmla="*/ 2311969 w 6628876"/>
                <a:gd name="connsiteY14" fmla="*/ 229670 h 2094046"/>
                <a:gd name="connsiteX15" fmla="*/ 2366015 w 6628876"/>
                <a:gd name="connsiteY15" fmla="*/ 216160 h 2094046"/>
                <a:gd name="connsiteX16" fmla="*/ 2433574 w 6628876"/>
                <a:gd name="connsiteY16" fmla="*/ 202650 h 2094046"/>
                <a:gd name="connsiteX17" fmla="*/ 2595713 w 6628876"/>
                <a:gd name="connsiteY17" fmla="*/ 148610 h 2094046"/>
                <a:gd name="connsiteX18" fmla="*/ 2892969 w 6628876"/>
                <a:gd name="connsiteY18" fmla="*/ 94570 h 2094046"/>
                <a:gd name="connsiteX19" fmla="*/ 3771226 w 6628876"/>
                <a:gd name="connsiteY19" fmla="*/ 0 h 2094046"/>
                <a:gd name="connsiteX20" fmla="*/ 4446808 w 6628876"/>
                <a:gd name="connsiteY20" fmla="*/ 13510 h 2094046"/>
                <a:gd name="connsiteX21" fmla="*/ 4500854 w 6628876"/>
                <a:gd name="connsiteY21" fmla="*/ 27020 h 2094046"/>
                <a:gd name="connsiteX22" fmla="*/ 5933088 w 6628876"/>
                <a:gd name="connsiteY22" fmla="*/ 40530 h 2094046"/>
                <a:gd name="connsiteX23" fmla="*/ 6216832 w 6628876"/>
                <a:gd name="connsiteY23" fmla="*/ 148610 h 2094046"/>
                <a:gd name="connsiteX24" fmla="*/ 6622181 w 6628876"/>
                <a:gd name="connsiteY24" fmla="*/ 486359 h 2094046"/>
                <a:gd name="connsiteX25" fmla="*/ 6473553 w 6628876"/>
                <a:gd name="connsiteY25" fmla="*/ 1269938 h 2094046"/>
                <a:gd name="connsiteX26" fmla="*/ 6149273 w 6628876"/>
                <a:gd name="connsiteY26" fmla="*/ 1891396 h 2094046"/>
                <a:gd name="connsiteX27" fmla="*/ 5743924 w 6628876"/>
                <a:gd name="connsiteY27" fmla="*/ 1823847 h 2094046"/>
                <a:gd name="connsiteX28" fmla="*/ 5176436 w 6628876"/>
                <a:gd name="connsiteY28" fmla="*/ 1296958 h 2094046"/>
                <a:gd name="connsiteX29" fmla="*/ 4973761 w 6628876"/>
                <a:gd name="connsiteY29" fmla="*/ 1283448 h 2094046"/>
                <a:gd name="connsiteX30" fmla="*/ 4744064 w 6628876"/>
                <a:gd name="connsiteY30" fmla="*/ 1269938 h 2094046"/>
                <a:gd name="connsiteX31" fmla="*/ 4379249 w 6628876"/>
                <a:gd name="connsiteY31" fmla="*/ 1242918 h 2094046"/>
                <a:gd name="connsiteX32" fmla="*/ 4068482 w 6628876"/>
                <a:gd name="connsiteY32" fmla="*/ 1229408 h 2094046"/>
                <a:gd name="connsiteX33" fmla="*/ 3487481 w 6628876"/>
                <a:gd name="connsiteY33" fmla="*/ 1256428 h 2094046"/>
                <a:gd name="connsiteX34" fmla="*/ 3365877 w 6628876"/>
                <a:gd name="connsiteY34" fmla="*/ 1283448 h 2094046"/>
                <a:gd name="connsiteX35" fmla="*/ 3230760 w 6628876"/>
                <a:gd name="connsiteY35" fmla="*/ 1364507 h 2094046"/>
                <a:gd name="connsiteX36" fmla="*/ 3095644 w 6628876"/>
                <a:gd name="connsiteY36" fmla="*/ 1418547 h 2094046"/>
                <a:gd name="connsiteX37" fmla="*/ 2717318 w 6628876"/>
                <a:gd name="connsiteY37" fmla="*/ 1594177 h 2094046"/>
                <a:gd name="connsiteX38" fmla="*/ 2528155 w 6628876"/>
                <a:gd name="connsiteY38" fmla="*/ 1675237 h 2094046"/>
                <a:gd name="connsiteX39" fmla="*/ 2420062 w 6628876"/>
                <a:gd name="connsiteY39" fmla="*/ 1702257 h 2094046"/>
                <a:gd name="connsiteX40" fmla="*/ 2284946 w 6628876"/>
                <a:gd name="connsiteY40" fmla="*/ 1756297 h 2094046"/>
                <a:gd name="connsiteX41" fmla="*/ 2190364 w 6628876"/>
                <a:gd name="connsiteY41" fmla="*/ 1769807 h 2094046"/>
                <a:gd name="connsiteX42" fmla="*/ 1798527 w 6628876"/>
                <a:gd name="connsiteY42" fmla="*/ 1877886 h 2094046"/>
                <a:gd name="connsiteX43" fmla="*/ 1609364 w 6628876"/>
                <a:gd name="connsiteY43" fmla="*/ 1931926 h 2094046"/>
                <a:gd name="connsiteX44" fmla="*/ 1258061 w 6628876"/>
                <a:gd name="connsiteY44" fmla="*/ 2012986 h 2094046"/>
                <a:gd name="connsiteX45" fmla="*/ 1109433 w 6628876"/>
                <a:gd name="connsiteY45" fmla="*/ 2040006 h 2094046"/>
                <a:gd name="connsiteX46" fmla="*/ 1014852 w 6628876"/>
                <a:gd name="connsiteY46" fmla="*/ 2053516 h 2094046"/>
                <a:gd name="connsiteX47" fmla="*/ 947294 w 6628876"/>
                <a:gd name="connsiteY47" fmla="*/ 2067026 h 2094046"/>
                <a:gd name="connsiteX48" fmla="*/ 650038 w 6628876"/>
                <a:gd name="connsiteY48" fmla="*/ 2094046 h 2094046"/>
                <a:gd name="connsiteX49" fmla="*/ 568968 w 6628876"/>
                <a:gd name="connsiteY49" fmla="*/ 1850866 h 2094046"/>
                <a:gd name="connsiteX50" fmla="*/ 325758 w 6628876"/>
                <a:gd name="connsiteY50" fmla="*/ 1553647 h 2094046"/>
                <a:gd name="connsiteX51" fmla="*/ 1479 w 6628876"/>
                <a:gd name="connsiteY51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824210 w 6627397"/>
                <a:gd name="connsiteY3" fmla="*/ 553909 h 2094046"/>
                <a:gd name="connsiteX4" fmla="*/ 905280 w 6627397"/>
                <a:gd name="connsiteY4" fmla="*/ 499869 h 2094046"/>
                <a:gd name="connsiteX5" fmla="*/ 999861 w 6627397"/>
                <a:gd name="connsiteY5" fmla="*/ 472849 h 2094046"/>
                <a:gd name="connsiteX6" fmla="*/ 1256582 w 6627397"/>
                <a:gd name="connsiteY6" fmla="*/ 418809 h 2094046"/>
                <a:gd name="connsiteX7" fmla="*/ 1797048 w 6627397"/>
                <a:gd name="connsiteY7" fmla="*/ 391789 h 2094046"/>
                <a:gd name="connsiteX8" fmla="*/ 1878118 w 6627397"/>
                <a:gd name="connsiteY8" fmla="*/ 364769 h 2094046"/>
                <a:gd name="connsiteX9" fmla="*/ 1945676 w 6627397"/>
                <a:gd name="connsiteY9" fmla="*/ 351259 h 2094046"/>
                <a:gd name="connsiteX10" fmla="*/ 1986211 w 6627397"/>
                <a:gd name="connsiteY10" fmla="*/ 324240 h 2094046"/>
                <a:gd name="connsiteX11" fmla="*/ 2067280 w 6627397"/>
                <a:gd name="connsiteY11" fmla="*/ 310730 h 2094046"/>
                <a:gd name="connsiteX12" fmla="*/ 2134839 w 6627397"/>
                <a:gd name="connsiteY12" fmla="*/ 283710 h 2094046"/>
                <a:gd name="connsiteX13" fmla="*/ 2310490 w 6627397"/>
                <a:gd name="connsiteY13" fmla="*/ 229670 h 2094046"/>
                <a:gd name="connsiteX14" fmla="*/ 2364536 w 6627397"/>
                <a:gd name="connsiteY14" fmla="*/ 216160 h 2094046"/>
                <a:gd name="connsiteX15" fmla="*/ 2432095 w 6627397"/>
                <a:gd name="connsiteY15" fmla="*/ 202650 h 2094046"/>
                <a:gd name="connsiteX16" fmla="*/ 2594234 w 6627397"/>
                <a:gd name="connsiteY16" fmla="*/ 148610 h 2094046"/>
                <a:gd name="connsiteX17" fmla="*/ 2891490 w 6627397"/>
                <a:gd name="connsiteY17" fmla="*/ 94570 h 2094046"/>
                <a:gd name="connsiteX18" fmla="*/ 3769747 w 6627397"/>
                <a:gd name="connsiteY18" fmla="*/ 0 h 2094046"/>
                <a:gd name="connsiteX19" fmla="*/ 4445329 w 6627397"/>
                <a:gd name="connsiteY19" fmla="*/ 13510 h 2094046"/>
                <a:gd name="connsiteX20" fmla="*/ 4499375 w 6627397"/>
                <a:gd name="connsiteY20" fmla="*/ 27020 h 2094046"/>
                <a:gd name="connsiteX21" fmla="*/ 5931609 w 6627397"/>
                <a:gd name="connsiteY21" fmla="*/ 40530 h 2094046"/>
                <a:gd name="connsiteX22" fmla="*/ 6215353 w 6627397"/>
                <a:gd name="connsiteY22" fmla="*/ 148610 h 2094046"/>
                <a:gd name="connsiteX23" fmla="*/ 6620702 w 6627397"/>
                <a:gd name="connsiteY23" fmla="*/ 486359 h 2094046"/>
                <a:gd name="connsiteX24" fmla="*/ 6472074 w 6627397"/>
                <a:gd name="connsiteY24" fmla="*/ 1269938 h 2094046"/>
                <a:gd name="connsiteX25" fmla="*/ 6147794 w 6627397"/>
                <a:gd name="connsiteY25" fmla="*/ 1891396 h 2094046"/>
                <a:gd name="connsiteX26" fmla="*/ 5742445 w 6627397"/>
                <a:gd name="connsiteY26" fmla="*/ 1823847 h 2094046"/>
                <a:gd name="connsiteX27" fmla="*/ 5174957 w 6627397"/>
                <a:gd name="connsiteY27" fmla="*/ 1296958 h 2094046"/>
                <a:gd name="connsiteX28" fmla="*/ 4972282 w 6627397"/>
                <a:gd name="connsiteY28" fmla="*/ 1283448 h 2094046"/>
                <a:gd name="connsiteX29" fmla="*/ 4742585 w 6627397"/>
                <a:gd name="connsiteY29" fmla="*/ 1269938 h 2094046"/>
                <a:gd name="connsiteX30" fmla="*/ 4377770 w 6627397"/>
                <a:gd name="connsiteY30" fmla="*/ 1242918 h 2094046"/>
                <a:gd name="connsiteX31" fmla="*/ 4067003 w 6627397"/>
                <a:gd name="connsiteY31" fmla="*/ 1229408 h 2094046"/>
                <a:gd name="connsiteX32" fmla="*/ 3486002 w 6627397"/>
                <a:gd name="connsiteY32" fmla="*/ 1256428 h 2094046"/>
                <a:gd name="connsiteX33" fmla="*/ 3364398 w 6627397"/>
                <a:gd name="connsiteY33" fmla="*/ 1283448 h 2094046"/>
                <a:gd name="connsiteX34" fmla="*/ 3229281 w 6627397"/>
                <a:gd name="connsiteY34" fmla="*/ 1364507 h 2094046"/>
                <a:gd name="connsiteX35" fmla="*/ 3094165 w 6627397"/>
                <a:gd name="connsiteY35" fmla="*/ 1418547 h 2094046"/>
                <a:gd name="connsiteX36" fmla="*/ 2715839 w 6627397"/>
                <a:gd name="connsiteY36" fmla="*/ 1594177 h 2094046"/>
                <a:gd name="connsiteX37" fmla="*/ 2526676 w 6627397"/>
                <a:gd name="connsiteY37" fmla="*/ 1675237 h 2094046"/>
                <a:gd name="connsiteX38" fmla="*/ 2418583 w 6627397"/>
                <a:gd name="connsiteY38" fmla="*/ 1702257 h 2094046"/>
                <a:gd name="connsiteX39" fmla="*/ 2283467 w 6627397"/>
                <a:gd name="connsiteY39" fmla="*/ 1756297 h 2094046"/>
                <a:gd name="connsiteX40" fmla="*/ 2188885 w 6627397"/>
                <a:gd name="connsiteY40" fmla="*/ 1769807 h 2094046"/>
                <a:gd name="connsiteX41" fmla="*/ 1797048 w 6627397"/>
                <a:gd name="connsiteY41" fmla="*/ 1877886 h 2094046"/>
                <a:gd name="connsiteX42" fmla="*/ 1607885 w 6627397"/>
                <a:gd name="connsiteY42" fmla="*/ 1931926 h 2094046"/>
                <a:gd name="connsiteX43" fmla="*/ 1256582 w 6627397"/>
                <a:gd name="connsiteY43" fmla="*/ 2012986 h 2094046"/>
                <a:gd name="connsiteX44" fmla="*/ 1107954 w 6627397"/>
                <a:gd name="connsiteY44" fmla="*/ 2040006 h 2094046"/>
                <a:gd name="connsiteX45" fmla="*/ 1013373 w 6627397"/>
                <a:gd name="connsiteY45" fmla="*/ 2053516 h 2094046"/>
                <a:gd name="connsiteX46" fmla="*/ 945815 w 6627397"/>
                <a:gd name="connsiteY46" fmla="*/ 2067026 h 2094046"/>
                <a:gd name="connsiteX47" fmla="*/ 648559 w 6627397"/>
                <a:gd name="connsiteY47" fmla="*/ 2094046 h 2094046"/>
                <a:gd name="connsiteX48" fmla="*/ 567489 w 6627397"/>
                <a:gd name="connsiteY48" fmla="*/ 1850866 h 2094046"/>
                <a:gd name="connsiteX49" fmla="*/ 324279 w 6627397"/>
                <a:gd name="connsiteY49" fmla="*/ 1553647 h 2094046"/>
                <a:gd name="connsiteX50" fmla="*/ 0 w 6627397"/>
                <a:gd name="connsiteY50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824210 w 6627397"/>
                <a:gd name="connsiteY3" fmla="*/ 553909 h 2094046"/>
                <a:gd name="connsiteX4" fmla="*/ 999861 w 6627397"/>
                <a:gd name="connsiteY4" fmla="*/ 472849 h 2094046"/>
                <a:gd name="connsiteX5" fmla="*/ 1256582 w 6627397"/>
                <a:gd name="connsiteY5" fmla="*/ 418809 h 2094046"/>
                <a:gd name="connsiteX6" fmla="*/ 1797048 w 6627397"/>
                <a:gd name="connsiteY6" fmla="*/ 391789 h 2094046"/>
                <a:gd name="connsiteX7" fmla="*/ 1878118 w 6627397"/>
                <a:gd name="connsiteY7" fmla="*/ 364769 h 2094046"/>
                <a:gd name="connsiteX8" fmla="*/ 1945676 w 6627397"/>
                <a:gd name="connsiteY8" fmla="*/ 351259 h 2094046"/>
                <a:gd name="connsiteX9" fmla="*/ 1986211 w 6627397"/>
                <a:gd name="connsiteY9" fmla="*/ 324240 h 2094046"/>
                <a:gd name="connsiteX10" fmla="*/ 2067280 w 6627397"/>
                <a:gd name="connsiteY10" fmla="*/ 310730 h 2094046"/>
                <a:gd name="connsiteX11" fmla="*/ 2134839 w 6627397"/>
                <a:gd name="connsiteY11" fmla="*/ 283710 h 2094046"/>
                <a:gd name="connsiteX12" fmla="*/ 2310490 w 6627397"/>
                <a:gd name="connsiteY12" fmla="*/ 229670 h 2094046"/>
                <a:gd name="connsiteX13" fmla="*/ 2364536 w 6627397"/>
                <a:gd name="connsiteY13" fmla="*/ 216160 h 2094046"/>
                <a:gd name="connsiteX14" fmla="*/ 2432095 w 6627397"/>
                <a:gd name="connsiteY14" fmla="*/ 202650 h 2094046"/>
                <a:gd name="connsiteX15" fmla="*/ 2594234 w 6627397"/>
                <a:gd name="connsiteY15" fmla="*/ 148610 h 2094046"/>
                <a:gd name="connsiteX16" fmla="*/ 2891490 w 6627397"/>
                <a:gd name="connsiteY16" fmla="*/ 94570 h 2094046"/>
                <a:gd name="connsiteX17" fmla="*/ 3769747 w 6627397"/>
                <a:gd name="connsiteY17" fmla="*/ 0 h 2094046"/>
                <a:gd name="connsiteX18" fmla="*/ 4445329 w 6627397"/>
                <a:gd name="connsiteY18" fmla="*/ 13510 h 2094046"/>
                <a:gd name="connsiteX19" fmla="*/ 4499375 w 6627397"/>
                <a:gd name="connsiteY19" fmla="*/ 27020 h 2094046"/>
                <a:gd name="connsiteX20" fmla="*/ 5931609 w 6627397"/>
                <a:gd name="connsiteY20" fmla="*/ 40530 h 2094046"/>
                <a:gd name="connsiteX21" fmla="*/ 6215353 w 6627397"/>
                <a:gd name="connsiteY21" fmla="*/ 148610 h 2094046"/>
                <a:gd name="connsiteX22" fmla="*/ 6620702 w 6627397"/>
                <a:gd name="connsiteY22" fmla="*/ 486359 h 2094046"/>
                <a:gd name="connsiteX23" fmla="*/ 6472074 w 6627397"/>
                <a:gd name="connsiteY23" fmla="*/ 1269938 h 2094046"/>
                <a:gd name="connsiteX24" fmla="*/ 6147794 w 6627397"/>
                <a:gd name="connsiteY24" fmla="*/ 1891396 h 2094046"/>
                <a:gd name="connsiteX25" fmla="*/ 5742445 w 6627397"/>
                <a:gd name="connsiteY25" fmla="*/ 1823847 h 2094046"/>
                <a:gd name="connsiteX26" fmla="*/ 5174957 w 6627397"/>
                <a:gd name="connsiteY26" fmla="*/ 1296958 h 2094046"/>
                <a:gd name="connsiteX27" fmla="*/ 4972282 w 6627397"/>
                <a:gd name="connsiteY27" fmla="*/ 1283448 h 2094046"/>
                <a:gd name="connsiteX28" fmla="*/ 4742585 w 6627397"/>
                <a:gd name="connsiteY28" fmla="*/ 1269938 h 2094046"/>
                <a:gd name="connsiteX29" fmla="*/ 4377770 w 6627397"/>
                <a:gd name="connsiteY29" fmla="*/ 1242918 h 2094046"/>
                <a:gd name="connsiteX30" fmla="*/ 4067003 w 6627397"/>
                <a:gd name="connsiteY30" fmla="*/ 1229408 h 2094046"/>
                <a:gd name="connsiteX31" fmla="*/ 3486002 w 6627397"/>
                <a:gd name="connsiteY31" fmla="*/ 1256428 h 2094046"/>
                <a:gd name="connsiteX32" fmla="*/ 3364398 w 6627397"/>
                <a:gd name="connsiteY32" fmla="*/ 1283448 h 2094046"/>
                <a:gd name="connsiteX33" fmla="*/ 3229281 w 6627397"/>
                <a:gd name="connsiteY33" fmla="*/ 1364507 h 2094046"/>
                <a:gd name="connsiteX34" fmla="*/ 3094165 w 6627397"/>
                <a:gd name="connsiteY34" fmla="*/ 1418547 h 2094046"/>
                <a:gd name="connsiteX35" fmla="*/ 2715839 w 6627397"/>
                <a:gd name="connsiteY35" fmla="*/ 1594177 h 2094046"/>
                <a:gd name="connsiteX36" fmla="*/ 2526676 w 6627397"/>
                <a:gd name="connsiteY36" fmla="*/ 1675237 h 2094046"/>
                <a:gd name="connsiteX37" fmla="*/ 2418583 w 6627397"/>
                <a:gd name="connsiteY37" fmla="*/ 1702257 h 2094046"/>
                <a:gd name="connsiteX38" fmla="*/ 2283467 w 6627397"/>
                <a:gd name="connsiteY38" fmla="*/ 1756297 h 2094046"/>
                <a:gd name="connsiteX39" fmla="*/ 2188885 w 6627397"/>
                <a:gd name="connsiteY39" fmla="*/ 1769807 h 2094046"/>
                <a:gd name="connsiteX40" fmla="*/ 1797048 w 6627397"/>
                <a:gd name="connsiteY40" fmla="*/ 1877886 h 2094046"/>
                <a:gd name="connsiteX41" fmla="*/ 1607885 w 6627397"/>
                <a:gd name="connsiteY41" fmla="*/ 1931926 h 2094046"/>
                <a:gd name="connsiteX42" fmla="*/ 1256582 w 6627397"/>
                <a:gd name="connsiteY42" fmla="*/ 2012986 h 2094046"/>
                <a:gd name="connsiteX43" fmla="*/ 1107954 w 6627397"/>
                <a:gd name="connsiteY43" fmla="*/ 2040006 h 2094046"/>
                <a:gd name="connsiteX44" fmla="*/ 1013373 w 6627397"/>
                <a:gd name="connsiteY44" fmla="*/ 2053516 h 2094046"/>
                <a:gd name="connsiteX45" fmla="*/ 945815 w 6627397"/>
                <a:gd name="connsiteY45" fmla="*/ 2067026 h 2094046"/>
                <a:gd name="connsiteX46" fmla="*/ 648559 w 6627397"/>
                <a:gd name="connsiteY46" fmla="*/ 2094046 h 2094046"/>
                <a:gd name="connsiteX47" fmla="*/ 567489 w 6627397"/>
                <a:gd name="connsiteY47" fmla="*/ 1850866 h 2094046"/>
                <a:gd name="connsiteX48" fmla="*/ 324279 w 6627397"/>
                <a:gd name="connsiteY48" fmla="*/ 1553647 h 2094046"/>
                <a:gd name="connsiteX49" fmla="*/ 0 w 6627397"/>
                <a:gd name="connsiteY49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999861 w 6627397"/>
                <a:gd name="connsiteY3" fmla="*/ 472849 h 2094046"/>
                <a:gd name="connsiteX4" fmla="*/ 1256582 w 6627397"/>
                <a:gd name="connsiteY4" fmla="*/ 418809 h 2094046"/>
                <a:gd name="connsiteX5" fmla="*/ 1797048 w 6627397"/>
                <a:gd name="connsiteY5" fmla="*/ 391789 h 2094046"/>
                <a:gd name="connsiteX6" fmla="*/ 1878118 w 6627397"/>
                <a:gd name="connsiteY6" fmla="*/ 364769 h 2094046"/>
                <a:gd name="connsiteX7" fmla="*/ 1945676 w 6627397"/>
                <a:gd name="connsiteY7" fmla="*/ 351259 h 2094046"/>
                <a:gd name="connsiteX8" fmla="*/ 1986211 w 6627397"/>
                <a:gd name="connsiteY8" fmla="*/ 324240 h 2094046"/>
                <a:gd name="connsiteX9" fmla="*/ 2067280 w 6627397"/>
                <a:gd name="connsiteY9" fmla="*/ 310730 h 2094046"/>
                <a:gd name="connsiteX10" fmla="*/ 2134839 w 6627397"/>
                <a:gd name="connsiteY10" fmla="*/ 283710 h 2094046"/>
                <a:gd name="connsiteX11" fmla="*/ 2310490 w 6627397"/>
                <a:gd name="connsiteY11" fmla="*/ 229670 h 2094046"/>
                <a:gd name="connsiteX12" fmla="*/ 2364536 w 6627397"/>
                <a:gd name="connsiteY12" fmla="*/ 216160 h 2094046"/>
                <a:gd name="connsiteX13" fmla="*/ 2432095 w 6627397"/>
                <a:gd name="connsiteY13" fmla="*/ 202650 h 2094046"/>
                <a:gd name="connsiteX14" fmla="*/ 2594234 w 6627397"/>
                <a:gd name="connsiteY14" fmla="*/ 148610 h 2094046"/>
                <a:gd name="connsiteX15" fmla="*/ 2891490 w 6627397"/>
                <a:gd name="connsiteY15" fmla="*/ 94570 h 2094046"/>
                <a:gd name="connsiteX16" fmla="*/ 3769747 w 6627397"/>
                <a:gd name="connsiteY16" fmla="*/ 0 h 2094046"/>
                <a:gd name="connsiteX17" fmla="*/ 4445329 w 6627397"/>
                <a:gd name="connsiteY17" fmla="*/ 13510 h 2094046"/>
                <a:gd name="connsiteX18" fmla="*/ 4499375 w 6627397"/>
                <a:gd name="connsiteY18" fmla="*/ 27020 h 2094046"/>
                <a:gd name="connsiteX19" fmla="*/ 5931609 w 6627397"/>
                <a:gd name="connsiteY19" fmla="*/ 40530 h 2094046"/>
                <a:gd name="connsiteX20" fmla="*/ 6215353 w 6627397"/>
                <a:gd name="connsiteY20" fmla="*/ 148610 h 2094046"/>
                <a:gd name="connsiteX21" fmla="*/ 6620702 w 6627397"/>
                <a:gd name="connsiteY21" fmla="*/ 486359 h 2094046"/>
                <a:gd name="connsiteX22" fmla="*/ 6472074 w 6627397"/>
                <a:gd name="connsiteY22" fmla="*/ 1269938 h 2094046"/>
                <a:gd name="connsiteX23" fmla="*/ 6147794 w 6627397"/>
                <a:gd name="connsiteY23" fmla="*/ 1891396 h 2094046"/>
                <a:gd name="connsiteX24" fmla="*/ 5742445 w 6627397"/>
                <a:gd name="connsiteY24" fmla="*/ 1823847 h 2094046"/>
                <a:gd name="connsiteX25" fmla="*/ 5174957 w 6627397"/>
                <a:gd name="connsiteY25" fmla="*/ 1296958 h 2094046"/>
                <a:gd name="connsiteX26" fmla="*/ 4972282 w 6627397"/>
                <a:gd name="connsiteY26" fmla="*/ 1283448 h 2094046"/>
                <a:gd name="connsiteX27" fmla="*/ 4742585 w 6627397"/>
                <a:gd name="connsiteY27" fmla="*/ 1269938 h 2094046"/>
                <a:gd name="connsiteX28" fmla="*/ 4377770 w 6627397"/>
                <a:gd name="connsiteY28" fmla="*/ 1242918 h 2094046"/>
                <a:gd name="connsiteX29" fmla="*/ 4067003 w 6627397"/>
                <a:gd name="connsiteY29" fmla="*/ 1229408 h 2094046"/>
                <a:gd name="connsiteX30" fmla="*/ 3486002 w 6627397"/>
                <a:gd name="connsiteY30" fmla="*/ 1256428 h 2094046"/>
                <a:gd name="connsiteX31" fmla="*/ 3364398 w 6627397"/>
                <a:gd name="connsiteY31" fmla="*/ 1283448 h 2094046"/>
                <a:gd name="connsiteX32" fmla="*/ 3229281 w 6627397"/>
                <a:gd name="connsiteY32" fmla="*/ 1364507 h 2094046"/>
                <a:gd name="connsiteX33" fmla="*/ 3094165 w 6627397"/>
                <a:gd name="connsiteY33" fmla="*/ 1418547 h 2094046"/>
                <a:gd name="connsiteX34" fmla="*/ 2715839 w 6627397"/>
                <a:gd name="connsiteY34" fmla="*/ 1594177 h 2094046"/>
                <a:gd name="connsiteX35" fmla="*/ 2526676 w 6627397"/>
                <a:gd name="connsiteY35" fmla="*/ 1675237 h 2094046"/>
                <a:gd name="connsiteX36" fmla="*/ 2418583 w 6627397"/>
                <a:gd name="connsiteY36" fmla="*/ 1702257 h 2094046"/>
                <a:gd name="connsiteX37" fmla="*/ 2283467 w 6627397"/>
                <a:gd name="connsiteY37" fmla="*/ 1756297 h 2094046"/>
                <a:gd name="connsiteX38" fmla="*/ 2188885 w 6627397"/>
                <a:gd name="connsiteY38" fmla="*/ 1769807 h 2094046"/>
                <a:gd name="connsiteX39" fmla="*/ 1797048 w 6627397"/>
                <a:gd name="connsiteY39" fmla="*/ 1877886 h 2094046"/>
                <a:gd name="connsiteX40" fmla="*/ 1607885 w 6627397"/>
                <a:gd name="connsiteY40" fmla="*/ 1931926 h 2094046"/>
                <a:gd name="connsiteX41" fmla="*/ 1256582 w 6627397"/>
                <a:gd name="connsiteY41" fmla="*/ 2012986 h 2094046"/>
                <a:gd name="connsiteX42" fmla="*/ 1107954 w 6627397"/>
                <a:gd name="connsiteY42" fmla="*/ 2040006 h 2094046"/>
                <a:gd name="connsiteX43" fmla="*/ 1013373 w 6627397"/>
                <a:gd name="connsiteY43" fmla="*/ 2053516 h 2094046"/>
                <a:gd name="connsiteX44" fmla="*/ 945815 w 6627397"/>
                <a:gd name="connsiteY44" fmla="*/ 2067026 h 2094046"/>
                <a:gd name="connsiteX45" fmla="*/ 648559 w 6627397"/>
                <a:gd name="connsiteY45" fmla="*/ 2094046 h 2094046"/>
                <a:gd name="connsiteX46" fmla="*/ 567489 w 6627397"/>
                <a:gd name="connsiteY46" fmla="*/ 1850866 h 2094046"/>
                <a:gd name="connsiteX47" fmla="*/ 324279 w 6627397"/>
                <a:gd name="connsiteY47" fmla="*/ 1553647 h 2094046"/>
                <a:gd name="connsiteX48" fmla="*/ 0 w 6627397"/>
                <a:gd name="connsiteY48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1256582 w 6627397"/>
                <a:gd name="connsiteY3" fmla="*/ 418809 h 2094046"/>
                <a:gd name="connsiteX4" fmla="*/ 1797048 w 6627397"/>
                <a:gd name="connsiteY4" fmla="*/ 391789 h 2094046"/>
                <a:gd name="connsiteX5" fmla="*/ 1878118 w 6627397"/>
                <a:gd name="connsiteY5" fmla="*/ 364769 h 2094046"/>
                <a:gd name="connsiteX6" fmla="*/ 1945676 w 6627397"/>
                <a:gd name="connsiteY6" fmla="*/ 351259 h 2094046"/>
                <a:gd name="connsiteX7" fmla="*/ 1986211 w 6627397"/>
                <a:gd name="connsiteY7" fmla="*/ 324240 h 2094046"/>
                <a:gd name="connsiteX8" fmla="*/ 2067280 w 6627397"/>
                <a:gd name="connsiteY8" fmla="*/ 310730 h 2094046"/>
                <a:gd name="connsiteX9" fmla="*/ 2134839 w 6627397"/>
                <a:gd name="connsiteY9" fmla="*/ 283710 h 2094046"/>
                <a:gd name="connsiteX10" fmla="*/ 2310490 w 6627397"/>
                <a:gd name="connsiteY10" fmla="*/ 229670 h 2094046"/>
                <a:gd name="connsiteX11" fmla="*/ 2364536 w 6627397"/>
                <a:gd name="connsiteY11" fmla="*/ 216160 h 2094046"/>
                <a:gd name="connsiteX12" fmla="*/ 2432095 w 6627397"/>
                <a:gd name="connsiteY12" fmla="*/ 202650 h 2094046"/>
                <a:gd name="connsiteX13" fmla="*/ 2594234 w 6627397"/>
                <a:gd name="connsiteY13" fmla="*/ 148610 h 2094046"/>
                <a:gd name="connsiteX14" fmla="*/ 2891490 w 6627397"/>
                <a:gd name="connsiteY14" fmla="*/ 94570 h 2094046"/>
                <a:gd name="connsiteX15" fmla="*/ 3769747 w 6627397"/>
                <a:gd name="connsiteY15" fmla="*/ 0 h 2094046"/>
                <a:gd name="connsiteX16" fmla="*/ 4445329 w 6627397"/>
                <a:gd name="connsiteY16" fmla="*/ 13510 h 2094046"/>
                <a:gd name="connsiteX17" fmla="*/ 4499375 w 6627397"/>
                <a:gd name="connsiteY17" fmla="*/ 27020 h 2094046"/>
                <a:gd name="connsiteX18" fmla="*/ 5931609 w 6627397"/>
                <a:gd name="connsiteY18" fmla="*/ 40530 h 2094046"/>
                <a:gd name="connsiteX19" fmla="*/ 6215353 w 6627397"/>
                <a:gd name="connsiteY19" fmla="*/ 148610 h 2094046"/>
                <a:gd name="connsiteX20" fmla="*/ 6620702 w 6627397"/>
                <a:gd name="connsiteY20" fmla="*/ 486359 h 2094046"/>
                <a:gd name="connsiteX21" fmla="*/ 6472074 w 6627397"/>
                <a:gd name="connsiteY21" fmla="*/ 1269938 h 2094046"/>
                <a:gd name="connsiteX22" fmla="*/ 6147794 w 6627397"/>
                <a:gd name="connsiteY22" fmla="*/ 1891396 h 2094046"/>
                <a:gd name="connsiteX23" fmla="*/ 5742445 w 6627397"/>
                <a:gd name="connsiteY23" fmla="*/ 1823847 h 2094046"/>
                <a:gd name="connsiteX24" fmla="*/ 5174957 w 6627397"/>
                <a:gd name="connsiteY24" fmla="*/ 1296958 h 2094046"/>
                <a:gd name="connsiteX25" fmla="*/ 4972282 w 6627397"/>
                <a:gd name="connsiteY25" fmla="*/ 1283448 h 2094046"/>
                <a:gd name="connsiteX26" fmla="*/ 4742585 w 6627397"/>
                <a:gd name="connsiteY26" fmla="*/ 1269938 h 2094046"/>
                <a:gd name="connsiteX27" fmla="*/ 4377770 w 6627397"/>
                <a:gd name="connsiteY27" fmla="*/ 1242918 h 2094046"/>
                <a:gd name="connsiteX28" fmla="*/ 4067003 w 6627397"/>
                <a:gd name="connsiteY28" fmla="*/ 1229408 h 2094046"/>
                <a:gd name="connsiteX29" fmla="*/ 3486002 w 6627397"/>
                <a:gd name="connsiteY29" fmla="*/ 1256428 h 2094046"/>
                <a:gd name="connsiteX30" fmla="*/ 3364398 w 6627397"/>
                <a:gd name="connsiteY30" fmla="*/ 1283448 h 2094046"/>
                <a:gd name="connsiteX31" fmla="*/ 3229281 w 6627397"/>
                <a:gd name="connsiteY31" fmla="*/ 1364507 h 2094046"/>
                <a:gd name="connsiteX32" fmla="*/ 3094165 w 6627397"/>
                <a:gd name="connsiteY32" fmla="*/ 1418547 h 2094046"/>
                <a:gd name="connsiteX33" fmla="*/ 2715839 w 6627397"/>
                <a:gd name="connsiteY33" fmla="*/ 1594177 h 2094046"/>
                <a:gd name="connsiteX34" fmla="*/ 2526676 w 6627397"/>
                <a:gd name="connsiteY34" fmla="*/ 1675237 h 2094046"/>
                <a:gd name="connsiteX35" fmla="*/ 2418583 w 6627397"/>
                <a:gd name="connsiteY35" fmla="*/ 1702257 h 2094046"/>
                <a:gd name="connsiteX36" fmla="*/ 2283467 w 6627397"/>
                <a:gd name="connsiteY36" fmla="*/ 1756297 h 2094046"/>
                <a:gd name="connsiteX37" fmla="*/ 2188885 w 6627397"/>
                <a:gd name="connsiteY37" fmla="*/ 1769807 h 2094046"/>
                <a:gd name="connsiteX38" fmla="*/ 1797048 w 6627397"/>
                <a:gd name="connsiteY38" fmla="*/ 1877886 h 2094046"/>
                <a:gd name="connsiteX39" fmla="*/ 1607885 w 6627397"/>
                <a:gd name="connsiteY39" fmla="*/ 1931926 h 2094046"/>
                <a:gd name="connsiteX40" fmla="*/ 1256582 w 6627397"/>
                <a:gd name="connsiteY40" fmla="*/ 2012986 h 2094046"/>
                <a:gd name="connsiteX41" fmla="*/ 1107954 w 6627397"/>
                <a:gd name="connsiteY41" fmla="*/ 2040006 h 2094046"/>
                <a:gd name="connsiteX42" fmla="*/ 1013373 w 6627397"/>
                <a:gd name="connsiteY42" fmla="*/ 2053516 h 2094046"/>
                <a:gd name="connsiteX43" fmla="*/ 945815 w 6627397"/>
                <a:gd name="connsiteY43" fmla="*/ 2067026 h 2094046"/>
                <a:gd name="connsiteX44" fmla="*/ 648559 w 6627397"/>
                <a:gd name="connsiteY44" fmla="*/ 2094046 h 2094046"/>
                <a:gd name="connsiteX45" fmla="*/ 567489 w 6627397"/>
                <a:gd name="connsiteY45" fmla="*/ 1850866 h 2094046"/>
                <a:gd name="connsiteX46" fmla="*/ 324279 w 6627397"/>
                <a:gd name="connsiteY46" fmla="*/ 1553647 h 2094046"/>
                <a:gd name="connsiteX47" fmla="*/ 0 w 6627397"/>
                <a:gd name="connsiteY47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1256582 w 6627397"/>
                <a:gd name="connsiteY3" fmla="*/ 418809 h 2094046"/>
                <a:gd name="connsiteX4" fmla="*/ 1797048 w 6627397"/>
                <a:gd name="connsiteY4" fmla="*/ 391789 h 2094046"/>
                <a:gd name="connsiteX5" fmla="*/ 1878118 w 6627397"/>
                <a:gd name="connsiteY5" fmla="*/ 364769 h 2094046"/>
                <a:gd name="connsiteX6" fmla="*/ 1986211 w 6627397"/>
                <a:gd name="connsiteY6" fmla="*/ 324240 h 2094046"/>
                <a:gd name="connsiteX7" fmla="*/ 2067280 w 6627397"/>
                <a:gd name="connsiteY7" fmla="*/ 310730 h 2094046"/>
                <a:gd name="connsiteX8" fmla="*/ 2134839 w 6627397"/>
                <a:gd name="connsiteY8" fmla="*/ 283710 h 2094046"/>
                <a:gd name="connsiteX9" fmla="*/ 2310490 w 6627397"/>
                <a:gd name="connsiteY9" fmla="*/ 229670 h 2094046"/>
                <a:gd name="connsiteX10" fmla="*/ 2364536 w 6627397"/>
                <a:gd name="connsiteY10" fmla="*/ 216160 h 2094046"/>
                <a:gd name="connsiteX11" fmla="*/ 2432095 w 6627397"/>
                <a:gd name="connsiteY11" fmla="*/ 202650 h 2094046"/>
                <a:gd name="connsiteX12" fmla="*/ 2594234 w 6627397"/>
                <a:gd name="connsiteY12" fmla="*/ 148610 h 2094046"/>
                <a:gd name="connsiteX13" fmla="*/ 2891490 w 6627397"/>
                <a:gd name="connsiteY13" fmla="*/ 94570 h 2094046"/>
                <a:gd name="connsiteX14" fmla="*/ 3769747 w 6627397"/>
                <a:gd name="connsiteY14" fmla="*/ 0 h 2094046"/>
                <a:gd name="connsiteX15" fmla="*/ 4445329 w 6627397"/>
                <a:gd name="connsiteY15" fmla="*/ 13510 h 2094046"/>
                <a:gd name="connsiteX16" fmla="*/ 4499375 w 6627397"/>
                <a:gd name="connsiteY16" fmla="*/ 27020 h 2094046"/>
                <a:gd name="connsiteX17" fmla="*/ 5931609 w 6627397"/>
                <a:gd name="connsiteY17" fmla="*/ 40530 h 2094046"/>
                <a:gd name="connsiteX18" fmla="*/ 6215353 w 6627397"/>
                <a:gd name="connsiteY18" fmla="*/ 148610 h 2094046"/>
                <a:gd name="connsiteX19" fmla="*/ 6620702 w 6627397"/>
                <a:gd name="connsiteY19" fmla="*/ 486359 h 2094046"/>
                <a:gd name="connsiteX20" fmla="*/ 6472074 w 6627397"/>
                <a:gd name="connsiteY20" fmla="*/ 1269938 h 2094046"/>
                <a:gd name="connsiteX21" fmla="*/ 6147794 w 6627397"/>
                <a:gd name="connsiteY21" fmla="*/ 1891396 h 2094046"/>
                <a:gd name="connsiteX22" fmla="*/ 5742445 w 6627397"/>
                <a:gd name="connsiteY22" fmla="*/ 1823847 h 2094046"/>
                <a:gd name="connsiteX23" fmla="*/ 5174957 w 6627397"/>
                <a:gd name="connsiteY23" fmla="*/ 1296958 h 2094046"/>
                <a:gd name="connsiteX24" fmla="*/ 4972282 w 6627397"/>
                <a:gd name="connsiteY24" fmla="*/ 1283448 h 2094046"/>
                <a:gd name="connsiteX25" fmla="*/ 4742585 w 6627397"/>
                <a:gd name="connsiteY25" fmla="*/ 1269938 h 2094046"/>
                <a:gd name="connsiteX26" fmla="*/ 4377770 w 6627397"/>
                <a:gd name="connsiteY26" fmla="*/ 1242918 h 2094046"/>
                <a:gd name="connsiteX27" fmla="*/ 4067003 w 6627397"/>
                <a:gd name="connsiteY27" fmla="*/ 1229408 h 2094046"/>
                <a:gd name="connsiteX28" fmla="*/ 3486002 w 6627397"/>
                <a:gd name="connsiteY28" fmla="*/ 1256428 h 2094046"/>
                <a:gd name="connsiteX29" fmla="*/ 3364398 w 6627397"/>
                <a:gd name="connsiteY29" fmla="*/ 1283448 h 2094046"/>
                <a:gd name="connsiteX30" fmla="*/ 3229281 w 6627397"/>
                <a:gd name="connsiteY30" fmla="*/ 1364507 h 2094046"/>
                <a:gd name="connsiteX31" fmla="*/ 3094165 w 6627397"/>
                <a:gd name="connsiteY31" fmla="*/ 1418547 h 2094046"/>
                <a:gd name="connsiteX32" fmla="*/ 2715839 w 6627397"/>
                <a:gd name="connsiteY32" fmla="*/ 1594177 h 2094046"/>
                <a:gd name="connsiteX33" fmla="*/ 2526676 w 6627397"/>
                <a:gd name="connsiteY33" fmla="*/ 1675237 h 2094046"/>
                <a:gd name="connsiteX34" fmla="*/ 2418583 w 6627397"/>
                <a:gd name="connsiteY34" fmla="*/ 1702257 h 2094046"/>
                <a:gd name="connsiteX35" fmla="*/ 2283467 w 6627397"/>
                <a:gd name="connsiteY35" fmla="*/ 1756297 h 2094046"/>
                <a:gd name="connsiteX36" fmla="*/ 2188885 w 6627397"/>
                <a:gd name="connsiteY36" fmla="*/ 1769807 h 2094046"/>
                <a:gd name="connsiteX37" fmla="*/ 1797048 w 6627397"/>
                <a:gd name="connsiteY37" fmla="*/ 1877886 h 2094046"/>
                <a:gd name="connsiteX38" fmla="*/ 1607885 w 6627397"/>
                <a:gd name="connsiteY38" fmla="*/ 1931926 h 2094046"/>
                <a:gd name="connsiteX39" fmla="*/ 1256582 w 6627397"/>
                <a:gd name="connsiteY39" fmla="*/ 2012986 h 2094046"/>
                <a:gd name="connsiteX40" fmla="*/ 1107954 w 6627397"/>
                <a:gd name="connsiteY40" fmla="*/ 2040006 h 2094046"/>
                <a:gd name="connsiteX41" fmla="*/ 1013373 w 6627397"/>
                <a:gd name="connsiteY41" fmla="*/ 2053516 h 2094046"/>
                <a:gd name="connsiteX42" fmla="*/ 945815 w 6627397"/>
                <a:gd name="connsiteY42" fmla="*/ 2067026 h 2094046"/>
                <a:gd name="connsiteX43" fmla="*/ 648559 w 6627397"/>
                <a:gd name="connsiteY43" fmla="*/ 2094046 h 2094046"/>
                <a:gd name="connsiteX44" fmla="*/ 567489 w 6627397"/>
                <a:gd name="connsiteY44" fmla="*/ 1850866 h 2094046"/>
                <a:gd name="connsiteX45" fmla="*/ 324279 w 6627397"/>
                <a:gd name="connsiteY45" fmla="*/ 1553647 h 2094046"/>
                <a:gd name="connsiteX46" fmla="*/ 0 w 6627397"/>
                <a:gd name="connsiteY46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1256582 w 6627397"/>
                <a:gd name="connsiteY3" fmla="*/ 418809 h 2094046"/>
                <a:gd name="connsiteX4" fmla="*/ 1797048 w 6627397"/>
                <a:gd name="connsiteY4" fmla="*/ 391789 h 2094046"/>
                <a:gd name="connsiteX5" fmla="*/ 1878118 w 6627397"/>
                <a:gd name="connsiteY5" fmla="*/ 364769 h 2094046"/>
                <a:gd name="connsiteX6" fmla="*/ 1986211 w 6627397"/>
                <a:gd name="connsiteY6" fmla="*/ 324240 h 2094046"/>
                <a:gd name="connsiteX7" fmla="*/ 2134839 w 6627397"/>
                <a:gd name="connsiteY7" fmla="*/ 283710 h 2094046"/>
                <a:gd name="connsiteX8" fmla="*/ 2310490 w 6627397"/>
                <a:gd name="connsiteY8" fmla="*/ 229670 h 2094046"/>
                <a:gd name="connsiteX9" fmla="*/ 2364536 w 6627397"/>
                <a:gd name="connsiteY9" fmla="*/ 216160 h 2094046"/>
                <a:gd name="connsiteX10" fmla="*/ 2432095 w 6627397"/>
                <a:gd name="connsiteY10" fmla="*/ 202650 h 2094046"/>
                <a:gd name="connsiteX11" fmla="*/ 2594234 w 6627397"/>
                <a:gd name="connsiteY11" fmla="*/ 148610 h 2094046"/>
                <a:gd name="connsiteX12" fmla="*/ 2891490 w 6627397"/>
                <a:gd name="connsiteY12" fmla="*/ 94570 h 2094046"/>
                <a:gd name="connsiteX13" fmla="*/ 3769747 w 6627397"/>
                <a:gd name="connsiteY13" fmla="*/ 0 h 2094046"/>
                <a:gd name="connsiteX14" fmla="*/ 4445329 w 6627397"/>
                <a:gd name="connsiteY14" fmla="*/ 13510 h 2094046"/>
                <a:gd name="connsiteX15" fmla="*/ 4499375 w 6627397"/>
                <a:gd name="connsiteY15" fmla="*/ 27020 h 2094046"/>
                <a:gd name="connsiteX16" fmla="*/ 5931609 w 6627397"/>
                <a:gd name="connsiteY16" fmla="*/ 40530 h 2094046"/>
                <a:gd name="connsiteX17" fmla="*/ 6215353 w 6627397"/>
                <a:gd name="connsiteY17" fmla="*/ 148610 h 2094046"/>
                <a:gd name="connsiteX18" fmla="*/ 6620702 w 6627397"/>
                <a:gd name="connsiteY18" fmla="*/ 486359 h 2094046"/>
                <a:gd name="connsiteX19" fmla="*/ 6472074 w 6627397"/>
                <a:gd name="connsiteY19" fmla="*/ 1269938 h 2094046"/>
                <a:gd name="connsiteX20" fmla="*/ 6147794 w 6627397"/>
                <a:gd name="connsiteY20" fmla="*/ 1891396 h 2094046"/>
                <a:gd name="connsiteX21" fmla="*/ 5742445 w 6627397"/>
                <a:gd name="connsiteY21" fmla="*/ 1823847 h 2094046"/>
                <a:gd name="connsiteX22" fmla="*/ 5174957 w 6627397"/>
                <a:gd name="connsiteY22" fmla="*/ 1296958 h 2094046"/>
                <a:gd name="connsiteX23" fmla="*/ 4972282 w 6627397"/>
                <a:gd name="connsiteY23" fmla="*/ 1283448 h 2094046"/>
                <a:gd name="connsiteX24" fmla="*/ 4742585 w 6627397"/>
                <a:gd name="connsiteY24" fmla="*/ 1269938 h 2094046"/>
                <a:gd name="connsiteX25" fmla="*/ 4377770 w 6627397"/>
                <a:gd name="connsiteY25" fmla="*/ 1242918 h 2094046"/>
                <a:gd name="connsiteX26" fmla="*/ 4067003 w 6627397"/>
                <a:gd name="connsiteY26" fmla="*/ 1229408 h 2094046"/>
                <a:gd name="connsiteX27" fmla="*/ 3486002 w 6627397"/>
                <a:gd name="connsiteY27" fmla="*/ 1256428 h 2094046"/>
                <a:gd name="connsiteX28" fmla="*/ 3364398 w 6627397"/>
                <a:gd name="connsiteY28" fmla="*/ 1283448 h 2094046"/>
                <a:gd name="connsiteX29" fmla="*/ 3229281 w 6627397"/>
                <a:gd name="connsiteY29" fmla="*/ 1364507 h 2094046"/>
                <a:gd name="connsiteX30" fmla="*/ 3094165 w 6627397"/>
                <a:gd name="connsiteY30" fmla="*/ 1418547 h 2094046"/>
                <a:gd name="connsiteX31" fmla="*/ 2715839 w 6627397"/>
                <a:gd name="connsiteY31" fmla="*/ 1594177 h 2094046"/>
                <a:gd name="connsiteX32" fmla="*/ 2526676 w 6627397"/>
                <a:gd name="connsiteY32" fmla="*/ 1675237 h 2094046"/>
                <a:gd name="connsiteX33" fmla="*/ 2418583 w 6627397"/>
                <a:gd name="connsiteY33" fmla="*/ 1702257 h 2094046"/>
                <a:gd name="connsiteX34" fmla="*/ 2283467 w 6627397"/>
                <a:gd name="connsiteY34" fmla="*/ 1756297 h 2094046"/>
                <a:gd name="connsiteX35" fmla="*/ 2188885 w 6627397"/>
                <a:gd name="connsiteY35" fmla="*/ 1769807 h 2094046"/>
                <a:gd name="connsiteX36" fmla="*/ 1797048 w 6627397"/>
                <a:gd name="connsiteY36" fmla="*/ 1877886 h 2094046"/>
                <a:gd name="connsiteX37" fmla="*/ 1607885 w 6627397"/>
                <a:gd name="connsiteY37" fmla="*/ 1931926 h 2094046"/>
                <a:gd name="connsiteX38" fmla="*/ 1256582 w 6627397"/>
                <a:gd name="connsiteY38" fmla="*/ 2012986 h 2094046"/>
                <a:gd name="connsiteX39" fmla="*/ 1107954 w 6627397"/>
                <a:gd name="connsiteY39" fmla="*/ 2040006 h 2094046"/>
                <a:gd name="connsiteX40" fmla="*/ 1013373 w 6627397"/>
                <a:gd name="connsiteY40" fmla="*/ 2053516 h 2094046"/>
                <a:gd name="connsiteX41" fmla="*/ 945815 w 6627397"/>
                <a:gd name="connsiteY41" fmla="*/ 2067026 h 2094046"/>
                <a:gd name="connsiteX42" fmla="*/ 648559 w 6627397"/>
                <a:gd name="connsiteY42" fmla="*/ 2094046 h 2094046"/>
                <a:gd name="connsiteX43" fmla="*/ 567489 w 6627397"/>
                <a:gd name="connsiteY43" fmla="*/ 1850866 h 2094046"/>
                <a:gd name="connsiteX44" fmla="*/ 324279 w 6627397"/>
                <a:gd name="connsiteY44" fmla="*/ 1553647 h 2094046"/>
                <a:gd name="connsiteX45" fmla="*/ 0 w 6627397"/>
                <a:gd name="connsiteY45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1256582 w 6627397"/>
                <a:gd name="connsiteY3" fmla="*/ 418809 h 2094046"/>
                <a:gd name="connsiteX4" fmla="*/ 1797048 w 6627397"/>
                <a:gd name="connsiteY4" fmla="*/ 391789 h 2094046"/>
                <a:gd name="connsiteX5" fmla="*/ 1986211 w 6627397"/>
                <a:gd name="connsiteY5" fmla="*/ 324240 h 2094046"/>
                <a:gd name="connsiteX6" fmla="*/ 2134839 w 6627397"/>
                <a:gd name="connsiteY6" fmla="*/ 283710 h 2094046"/>
                <a:gd name="connsiteX7" fmla="*/ 2310490 w 6627397"/>
                <a:gd name="connsiteY7" fmla="*/ 229670 h 2094046"/>
                <a:gd name="connsiteX8" fmla="*/ 2364536 w 6627397"/>
                <a:gd name="connsiteY8" fmla="*/ 216160 h 2094046"/>
                <a:gd name="connsiteX9" fmla="*/ 2432095 w 6627397"/>
                <a:gd name="connsiteY9" fmla="*/ 202650 h 2094046"/>
                <a:gd name="connsiteX10" fmla="*/ 2594234 w 6627397"/>
                <a:gd name="connsiteY10" fmla="*/ 148610 h 2094046"/>
                <a:gd name="connsiteX11" fmla="*/ 2891490 w 6627397"/>
                <a:gd name="connsiteY11" fmla="*/ 94570 h 2094046"/>
                <a:gd name="connsiteX12" fmla="*/ 3769747 w 6627397"/>
                <a:gd name="connsiteY12" fmla="*/ 0 h 2094046"/>
                <a:gd name="connsiteX13" fmla="*/ 4445329 w 6627397"/>
                <a:gd name="connsiteY13" fmla="*/ 13510 h 2094046"/>
                <a:gd name="connsiteX14" fmla="*/ 4499375 w 6627397"/>
                <a:gd name="connsiteY14" fmla="*/ 27020 h 2094046"/>
                <a:gd name="connsiteX15" fmla="*/ 5931609 w 6627397"/>
                <a:gd name="connsiteY15" fmla="*/ 40530 h 2094046"/>
                <a:gd name="connsiteX16" fmla="*/ 6215353 w 6627397"/>
                <a:gd name="connsiteY16" fmla="*/ 148610 h 2094046"/>
                <a:gd name="connsiteX17" fmla="*/ 6620702 w 6627397"/>
                <a:gd name="connsiteY17" fmla="*/ 486359 h 2094046"/>
                <a:gd name="connsiteX18" fmla="*/ 6472074 w 6627397"/>
                <a:gd name="connsiteY18" fmla="*/ 1269938 h 2094046"/>
                <a:gd name="connsiteX19" fmla="*/ 6147794 w 6627397"/>
                <a:gd name="connsiteY19" fmla="*/ 1891396 h 2094046"/>
                <a:gd name="connsiteX20" fmla="*/ 5742445 w 6627397"/>
                <a:gd name="connsiteY20" fmla="*/ 1823847 h 2094046"/>
                <a:gd name="connsiteX21" fmla="*/ 5174957 w 6627397"/>
                <a:gd name="connsiteY21" fmla="*/ 1296958 h 2094046"/>
                <a:gd name="connsiteX22" fmla="*/ 4972282 w 6627397"/>
                <a:gd name="connsiteY22" fmla="*/ 1283448 h 2094046"/>
                <a:gd name="connsiteX23" fmla="*/ 4742585 w 6627397"/>
                <a:gd name="connsiteY23" fmla="*/ 1269938 h 2094046"/>
                <a:gd name="connsiteX24" fmla="*/ 4377770 w 6627397"/>
                <a:gd name="connsiteY24" fmla="*/ 1242918 h 2094046"/>
                <a:gd name="connsiteX25" fmla="*/ 4067003 w 6627397"/>
                <a:gd name="connsiteY25" fmla="*/ 1229408 h 2094046"/>
                <a:gd name="connsiteX26" fmla="*/ 3486002 w 6627397"/>
                <a:gd name="connsiteY26" fmla="*/ 1256428 h 2094046"/>
                <a:gd name="connsiteX27" fmla="*/ 3364398 w 6627397"/>
                <a:gd name="connsiteY27" fmla="*/ 1283448 h 2094046"/>
                <a:gd name="connsiteX28" fmla="*/ 3229281 w 6627397"/>
                <a:gd name="connsiteY28" fmla="*/ 1364507 h 2094046"/>
                <a:gd name="connsiteX29" fmla="*/ 3094165 w 6627397"/>
                <a:gd name="connsiteY29" fmla="*/ 1418547 h 2094046"/>
                <a:gd name="connsiteX30" fmla="*/ 2715839 w 6627397"/>
                <a:gd name="connsiteY30" fmla="*/ 1594177 h 2094046"/>
                <a:gd name="connsiteX31" fmla="*/ 2526676 w 6627397"/>
                <a:gd name="connsiteY31" fmla="*/ 1675237 h 2094046"/>
                <a:gd name="connsiteX32" fmla="*/ 2418583 w 6627397"/>
                <a:gd name="connsiteY32" fmla="*/ 1702257 h 2094046"/>
                <a:gd name="connsiteX33" fmla="*/ 2283467 w 6627397"/>
                <a:gd name="connsiteY33" fmla="*/ 1756297 h 2094046"/>
                <a:gd name="connsiteX34" fmla="*/ 2188885 w 6627397"/>
                <a:gd name="connsiteY34" fmla="*/ 1769807 h 2094046"/>
                <a:gd name="connsiteX35" fmla="*/ 1797048 w 6627397"/>
                <a:gd name="connsiteY35" fmla="*/ 1877886 h 2094046"/>
                <a:gd name="connsiteX36" fmla="*/ 1607885 w 6627397"/>
                <a:gd name="connsiteY36" fmla="*/ 1931926 h 2094046"/>
                <a:gd name="connsiteX37" fmla="*/ 1256582 w 6627397"/>
                <a:gd name="connsiteY37" fmla="*/ 2012986 h 2094046"/>
                <a:gd name="connsiteX38" fmla="*/ 1107954 w 6627397"/>
                <a:gd name="connsiteY38" fmla="*/ 2040006 h 2094046"/>
                <a:gd name="connsiteX39" fmla="*/ 1013373 w 6627397"/>
                <a:gd name="connsiteY39" fmla="*/ 2053516 h 2094046"/>
                <a:gd name="connsiteX40" fmla="*/ 945815 w 6627397"/>
                <a:gd name="connsiteY40" fmla="*/ 2067026 h 2094046"/>
                <a:gd name="connsiteX41" fmla="*/ 648559 w 6627397"/>
                <a:gd name="connsiteY41" fmla="*/ 2094046 h 2094046"/>
                <a:gd name="connsiteX42" fmla="*/ 567489 w 6627397"/>
                <a:gd name="connsiteY42" fmla="*/ 1850866 h 2094046"/>
                <a:gd name="connsiteX43" fmla="*/ 324279 w 6627397"/>
                <a:gd name="connsiteY43" fmla="*/ 1553647 h 2094046"/>
                <a:gd name="connsiteX44" fmla="*/ 0 w 6627397"/>
                <a:gd name="connsiteY44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1256582 w 6627397"/>
                <a:gd name="connsiteY3" fmla="*/ 418809 h 2094046"/>
                <a:gd name="connsiteX4" fmla="*/ 1797048 w 6627397"/>
                <a:gd name="connsiteY4" fmla="*/ 391789 h 2094046"/>
                <a:gd name="connsiteX5" fmla="*/ 1986211 w 6627397"/>
                <a:gd name="connsiteY5" fmla="*/ 324240 h 2094046"/>
                <a:gd name="connsiteX6" fmla="*/ 2134839 w 6627397"/>
                <a:gd name="connsiteY6" fmla="*/ 283710 h 2094046"/>
                <a:gd name="connsiteX7" fmla="*/ 2310490 w 6627397"/>
                <a:gd name="connsiteY7" fmla="*/ 229670 h 2094046"/>
                <a:gd name="connsiteX8" fmla="*/ 2364536 w 6627397"/>
                <a:gd name="connsiteY8" fmla="*/ 216160 h 2094046"/>
                <a:gd name="connsiteX9" fmla="*/ 2594234 w 6627397"/>
                <a:gd name="connsiteY9" fmla="*/ 148610 h 2094046"/>
                <a:gd name="connsiteX10" fmla="*/ 2891490 w 6627397"/>
                <a:gd name="connsiteY10" fmla="*/ 94570 h 2094046"/>
                <a:gd name="connsiteX11" fmla="*/ 3769747 w 6627397"/>
                <a:gd name="connsiteY11" fmla="*/ 0 h 2094046"/>
                <a:gd name="connsiteX12" fmla="*/ 4445329 w 6627397"/>
                <a:gd name="connsiteY12" fmla="*/ 13510 h 2094046"/>
                <a:gd name="connsiteX13" fmla="*/ 4499375 w 6627397"/>
                <a:gd name="connsiteY13" fmla="*/ 27020 h 2094046"/>
                <a:gd name="connsiteX14" fmla="*/ 5931609 w 6627397"/>
                <a:gd name="connsiteY14" fmla="*/ 40530 h 2094046"/>
                <a:gd name="connsiteX15" fmla="*/ 6215353 w 6627397"/>
                <a:gd name="connsiteY15" fmla="*/ 148610 h 2094046"/>
                <a:gd name="connsiteX16" fmla="*/ 6620702 w 6627397"/>
                <a:gd name="connsiteY16" fmla="*/ 486359 h 2094046"/>
                <a:gd name="connsiteX17" fmla="*/ 6472074 w 6627397"/>
                <a:gd name="connsiteY17" fmla="*/ 1269938 h 2094046"/>
                <a:gd name="connsiteX18" fmla="*/ 6147794 w 6627397"/>
                <a:gd name="connsiteY18" fmla="*/ 1891396 h 2094046"/>
                <a:gd name="connsiteX19" fmla="*/ 5742445 w 6627397"/>
                <a:gd name="connsiteY19" fmla="*/ 1823847 h 2094046"/>
                <a:gd name="connsiteX20" fmla="*/ 5174957 w 6627397"/>
                <a:gd name="connsiteY20" fmla="*/ 1296958 h 2094046"/>
                <a:gd name="connsiteX21" fmla="*/ 4972282 w 6627397"/>
                <a:gd name="connsiteY21" fmla="*/ 1283448 h 2094046"/>
                <a:gd name="connsiteX22" fmla="*/ 4742585 w 6627397"/>
                <a:gd name="connsiteY22" fmla="*/ 1269938 h 2094046"/>
                <a:gd name="connsiteX23" fmla="*/ 4377770 w 6627397"/>
                <a:gd name="connsiteY23" fmla="*/ 1242918 h 2094046"/>
                <a:gd name="connsiteX24" fmla="*/ 4067003 w 6627397"/>
                <a:gd name="connsiteY24" fmla="*/ 1229408 h 2094046"/>
                <a:gd name="connsiteX25" fmla="*/ 3486002 w 6627397"/>
                <a:gd name="connsiteY25" fmla="*/ 1256428 h 2094046"/>
                <a:gd name="connsiteX26" fmla="*/ 3364398 w 6627397"/>
                <a:gd name="connsiteY26" fmla="*/ 1283448 h 2094046"/>
                <a:gd name="connsiteX27" fmla="*/ 3229281 w 6627397"/>
                <a:gd name="connsiteY27" fmla="*/ 1364507 h 2094046"/>
                <a:gd name="connsiteX28" fmla="*/ 3094165 w 6627397"/>
                <a:gd name="connsiteY28" fmla="*/ 1418547 h 2094046"/>
                <a:gd name="connsiteX29" fmla="*/ 2715839 w 6627397"/>
                <a:gd name="connsiteY29" fmla="*/ 1594177 h 2094046"/>
                <a:gd name="connsiteX30" fmla="*/ 2526676 w 6627397"/>
                <a:gd name="connsiteY30" fmla="*/ 1675237 h 2094046"/>
                <a:gd name="connsiteX31" fmla="*/ 2418583 w 6627397"/>
                <a:gd name="connsiteY31" fmla="*/ 1702257 h 2094046"/>
                <a:gd name="connsiteX32" fmla="*/ 2283467 w 6627397"/>
                <a:gd name="connsiteY32" fmla="*/ 1756297 h 2094046"/>
                <a:gd name="connsiteX33" fmla="*/ 2188885 w 6627397"/>
                <a:gd name="connsiteY33" fmla="*/ 1769807 h 2094046"/>
                <a:gd name="connsiteX34" fmla="*/ 1797048 w 6627397"/>
                <a:gd name="connsiteY34" fmla="*/ 1877886 h 2094046"/>
                <a:gd name="connsiteX35" fmla="*/ 1607885 w 6627397"/>
                <a:gd name="connsiteY35" fmla="*/ 1931926 h 2094046"/>
                <a:gd name="connsiteX36" fmla="*/ 1256582 w 6627397"/>
                <a:gd name="connsiteY36" fmla="*/ 2012986 h 2094046"/>
                <a:gd name="connsiteX37" fmla="*/ 1107954 w 6627397"/>
                <a:gd name="connsiteY37" fmla="*/ 2040006 h 2094046"/>
                <a:gd name="connsiteX38" fmla="*/ 1013373 w 6627397"/>
                <a:gd name="connsiteY38" fmla="*/ 2053516 h 2094046"/>
                <a:gd name="connsiteX39" fmla="*/ 945815 w 6627397"/>
                <a:gd name="connsiteY39" fmla="*/ 2067026 h 2094046"/>
                <a:gd name="connsiteX40" fmla="*/ 648559 w 6627397"/>
                <a:gd name="connsiteY40" fmla="*/ 2094046 h 2094046"/>
                <a:gd name="connsiteX41" fmla="*/ 567489 w 6627397"/>
                <a:gd name="connsiteY41" fmla="*/ 1850866 h 2094046"/>
                <a:gd name="connsiteX42" fmla="*/ 324279 w 6627397"/>
                <a:gd name="connsiteY42" fmla="*/ 1553647 h 2094046"/>
                <a:gd name="connsiteX43" fmla="*/ 0 w 6627397"/>
                <a:gd name="connsiteY43" fmla="*/ 1215898 h 2094046"/>
                <a:gd name="connsiteX0" fmla="*/ 0 w 6627397"/>
                <a:gd name="connsiteY0" fmla="*/ 1215898 h 2094046"/>
                <a:gd name="connsiteX1" fmla="*/ 499931 w 6627397"/>
                <a:gd name="connsiteY1" fmla="*/ 756559 h 2094046"/>
                <a:gd name="connsiteX2" fmla="*/ 729628 w 6627397"/>
                <a:gd name="connsiteY2" fmla="*/ 594439 h 2094046"/>
                <a:gd name="connsiteX3" fmla="*/ 1256582 w 6627397"/>
                <a:gd name="connsiteY3" fmla="*/ 418809 h 2094046"/>
                <a:gd name="connsiteX4" fmla="*/ 1797048 w 6627397"/>
                <a:gd name="connsiteY4" fmla="*/ 391789 h 2094046"/>
                <a:gd name="connsiteX5" fmla="*/ 1986211 w 6627397"/>
                <a:gd name="connsiteY5" fmla="*/ 324240 h 2094046"/>
                <a:gd name="connsiteX6" fmla="*/ 2134839 w 6627397"/>
                <a:gd name="connsiteY6" fmla="*/ 283710 h 2094046"/>
                <a:gd name="connsiteX7" fmla="*/ 2310490 w 6627397"/>
                <a:gd name="connsiteY7" fmla="*/ 229670 h 2094046"/>
                <a:gd name="connsiteX8" fmla="*/ 2594234 w 6627397"/>
                <a:gd name="connsiteY8" fmla="*/ 148610 h 2094046"/>
                <a:gd name="connsiteX9" fmla="*/ 2891490 w 6627397"/>
                <a:gd name="connsiteY9" fmla="*/ 94570 h 2094046"/>
                <a:gd name="connsiteX10" fmla="*/ 3769747 w 6627397"/>
                <a:gd name="connsiteY10" fmla="*/ 0 h 2094046"/>
                <a:gd name="connsiteX11" fmla="*/ 4445329 w 6627397"/>
                <a:gd name="connsiteY11" fmla="*/ 13510 h 2094046"/>
                <a:gd name="connsiteX12" fmla="*/ 4499375 w 6627397"/>
                <a:gd name="connsiteY12" fmla="*/ 27020 h 2094046"/>
                <a:gd name="connsiteX13" fmla="*/ 5931609 w 6627397"/>
                <a:gd name="connsiteY13" fmla="*/ 40530 h 2094046"/>
                <a:gd name="connsiteX14" fmla="*/ 6215353 w 6627397"/>
                <a:gd name="connsiteY14" fmla="*/ 148610 h 2094046"/>
                <a:gd name="connsiteX15" fmla="*/ 6620702 w 6627397"/>
                <a:gd name="connsiteY15" fmla="*/ 486359 h 2094046"/>
                <a:gd name="connsiteX16" fmla="*/ 6472074 w 6627397"/>
                <a:gd name="connsiteY16" fmla="*/ 1269938 h 2094046"/>
                <a:gd name="connsiteX17" fmla="*/ 6147794 w 6627397"/>
                <a:gd name="connsiteY17" fmla="*/ 1891396 h 2094046"/>
                <a:gd name="connsiteX18" fmla="*/ 5742445 w 6627397"/>
                <a:gd name="connsiteY18" fmla="*/ 1823847 h 2094046"/>
                <a:gd name="connsiteX19" fmla="*/ 5174957 w 6627397"/>
                <a:gd name="connsiteY19" fmla="*/ 1296958 h 2094046"/>
                <a:gd name="connsiteX20" fmla="*/ 4972282 w 6627397"/>
                <a:gd name="connsiteY20" fmla="*/ 1283448 h 2094046"/>
                <a:gd name="connsiteX21" fmla="*/ 4742585 w 6627397"/>
                <a:gd name="connsiteY21" fmla="*/ 1269938 h 2094046"/>
                <a:gd name="connsiteX22" fmla="*/ 4377770 w 6627397"/>
                <a:gd name="connsiteY22" fmla="*/ 1242918 h 2094046"/>
                <a:gd name="connsiteX23" fmla="*/ 4067003 w 6627397"/>
                <a:gd name="connsiteY23" fmla="*/ 1229408 h 2094046"/>
                <a:gd name="connsiteX24" fmla="*/ 3486002 w 6627397"/>
                <a:gd name="connsiteY24" fmla="*/ 1256428 h 2094046"/>
                <a:gd name="connsiteX25" fmla="*/ 3364398 w 6627397"/>
                <a:gd name="connsiteY25" fmla="*/ 1283448 h 2094046"/>
                <a:gd name="connsiteX26" fmla="*/ 3229281 w 6627397"/>
                <a:gd name="connsiteY26" fmla="*/ 1364507 h 2094046"/>
                <a:gd name="connsiteX27" fmla="*/ 3094165 w 6627397"/>
                <a:gd name="connsiteY27" fmla="*/ 1418547 h 2094046"/>
                <a:gd name="connsiteX28" fmla="*/ 2715839 w 6627397"/>
                <a:gd name="connsiteY28" fmla="*/ 1594177 h 2094046"/>
                <a:gd name="connsiteX29" fmla="*/ 2526676 w 6627397"/>
                <a:gd name="connsiteY29" fmla="*/ 1675237 h 2094046"/>
                <a:gd name="connsiteX30" fmla="*/ 2418583 w 6627397"/>
                <a:gd name="connsiteY30" fmla="*/ 1702257 h 2094046"/>
                <a:gd name="connsiteX31" fmla="*/ 2283467 w 6627397"/>
                <a:gd name="connsiteY31" fmla="*/ 1756297 h 2094046"/>
                <a:gd name="connsiteX32" fmla="*/ 2188885 w 6627397"/>
                <a:gd name="connsiteY32" fmla="*/ 1769807 h 2094046"/>
                <a:gd name="connsiteX33" fmla="*/ 1797048 w 6627397"/>
                <a:gd name="connsiteY33" fmla="*/ 1877886 h 2094046"/>
                <a:gd name="connsiteX34" fmla="*/ 1607885 w 6627397"/>
                <a:gd name="connsiteY34" fmla="*/ 1931926 h 2094046"/>
                <a:gd name="connsiteX35" fmla="*/ 1256582 w 6627397"/>
                <a:gd name="connsiteY35" fmla="*/ 2012986 h 2094046"/>
                <a:gd name="connsiteX36" fmla="*/ 1107954 w 6627397"/>
                <a:gd name="connsiteY36" fmla="*/ 2040006 h 2094046"/>
                <a:gd name="connsiteX37" fmla="*/ 1013373 w 6627397"/>
                <a:gd name="connsiteY37" fmla="*/ 2053516 h 2094046"/>
                <a:gd name="connsiteX38" fmla="*/ 945815 w 6627397"/>
                <a:gd name="connsiteY38" fmla="*/ 2067026 h 2094046"/>
                <a:gd name="connsiteX39" fmla="*/ 648559 w 6627397"/>
                <a:gd name="connsiteY39" fmla="*/ 2094046 h 2094046"/>
                <a:gd name="connsiteX40" fmla="*/ 567489 w 6627397"/>
                <a:gd name="connsiteY40" fmla="*/ 1850866 h 2094046"/>
                <a:gd name="connsiteX41" fmla="*/ 324279 w 6627397"/>
                <a:gd name="connsiteY41" fmla="*/ 1553647 h 2094046"/>
                <a:gd name="connsiteX42" fmla="*/ 0 w 6627397"/>
                <a:gd name="connsiteY42" fmla="*/ 1215898 h 209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27397" h="2094046">
                  <a:moveTo>
                    <a:pt x="0" y="1215898"/>
                  </a:moveTo>
                  <a:cubicBezTo>
                    <a:pt x="29275" y="1083050"/>
                    <a:pt x="378326" y="860135"/>
                    <a:pt x="499931" y="756559"/>
                  </a:cubicBezTo>
                  <a:cubicBezTo>
                    <a:pt x="621536" y="652983"/>
                    <a:pt x="603520" y="650731"/>
                    <a:pt x="729628" y="594439"/>
                  </a:cubicBezTo>
                  <a:cubicBezTo>
                    <a:pt x="855736" y="538147"/>
                    <a:pt x="1078679" y="452584"/>
                    <a:pt x="1256582" y="418809"/>
                  </a:cubicBezTo>
                  <a:cubicBezTo>
                    <a:pt x="1434485" y="385034"/>
                    <a:pt x="1616893" y="400796"/>
                    <a:pt x="1797048" y="391789"/>
                  </a:cubicBezTo>
                  <a:cubicBezTo>
                    <a:pt x="1918653" y="376028"/>
                    <a:pt x="1929913" y="342253"/>
                    <a:pt x="1986211" y="324240"/>
                  </a:cubicBezTo>
                  <a:cubicBezTo>
                    <a:pt x="2042510" y="306227"/>
                    <a:pt x="2080793" y="299472"/>
                    <a:pt x="2134839" y="283710"/>
                  </a:cubicBezTo>
                  <a:cubicBezTo>
                    <a:pt x="2188886" y="267948"/>
                    <a:pt x="2233924" y="252187"/>
                    <a:pt x="2310490" y="229670"/>
                  </a:cubicBezTo>
                  <a:cubicBezTo>
                    <a:pt x="2387056" y="207153"/>
                    <a:pt x="2497401" y="171127"/>
                    <a:pt x="2594234" y="148610"/>
                  </a:cubicBezTo>
                  <a:cubicBezTo>
                    <a:pt x="2691067" y="126093"/>
                    <a:pt x="2810631" y="105350"/>
                    <a:pt x="2891490" y="94570"/>
                  </a:cubicBezTo>
                  <a:cubicBezTo>
                    <a:pt x="3554877" y="6129"/>
                    <a:pt x="3333327" y="24243"/>
                    <a:pt x="3769747" y="0"/>
                  </a:cubicBezTo>
                  <a:lnTo>
                    <a:pt x="4445329" y="13510"/>
                  </a:lnTo>
                  <a:cubicBezTo>
                    <a:pt x="4463886" y="14197"/>
                    <a:pt x="4480808" y="26682"/>
                    <a:pt x="4499375" y="27020"/>
                  </a:cubicBezTo>
                  <a:lnTo>
                    <a:pt x="5931609" y="40530"/>
                  </a:lnTo>
                  <a:cubicBezTo>
                    <a:pt x="6217605" y="60795"/>
                    <a:pt x="6100504" y="74305"/>
                    <a:pt x="6215353" y="148610"/>
                  </a:cubicBezTo>
                  <a:cubicBezTo>
                    <a:pt x="6330202" y="222915"/>
                    <a:pt x="6577915" y="299471"/>
                    <a:pt x="6620702" y="486359"/>
                  </a:cubicBezTo>
                  <a:cubicBezTo>
                    <a:pt x="6663489" y="673247"/>
                    <a:pt x="6487838" y="1035765"/>
                    <a:pt x="6472074" y="1269938"/>
                  </a:cubicBezTo>
                  <a:cubicBezTo>
                    <a:pt x="6456310" y="1504111"/>
                    <a:pt x="6269399" y="1799078"/>
                    <a:pt x="6147794" y="1891396"/>
                  </a:cubicBezTo>
                  <a:cubicBezTo>
                    <a:pt x="6026189" y="1983714"/>
                    <a:pt x="5904584" y="1922920"/>
                    <a:pt x="5742445" y="1823847"/>
                  </a:cubicBezTo>
                  <a:cubicBezTo>
                    <a:pt x="5580306" y="1724774"/>
                    <a:pt x="5494732" y="1301461"/>
                    <a:pt x="5174957" y="1296958"/>
                  </a:cubicBezTo>
                  <a:lnTo>
                    <a:pt x="4972282" y="1283448"/>
                  </a:lnTo>
                  <a:lnTo>
                    <a:pt x="4742585" y="1269938"/>
                  </a:lnTo>
                  <a:cubicBezTo>
                    <a:pt x="4487735" y="1252364"/>
                    <a:pt x="4666065" y="1258090"/>
                    <a:pt x="4377770" y="1242918"/>
                  </a:cubicBezTo>
                  <a:lnTo>
                    <a:pt x="4067003" y="1229408"/>
                  </a:lnTo>
                  <a:lnTo>
                    <a:pt x="3486002" y="1256428"/>
                  </a:lnTo>
                  <a:cubicBezTo>
                    <a:pt x="3368901" y="1265435"/>
                    <a:pt x="3407185" y="1265435"/>
                    <a:pt x="3364398" y="1283448"/>
                  </a:cubicBezTo>
                  <a:cubicBezTo>
                    <a:pt x="3301266" y="1330791"/>
                    <a:pt x="3310253" y="1329086"/>
                    <a:pt x="3229281" y="1364507"/>
                  </a:cubicBezTo>
                  <a:cubicBezTo>
                    <a:pt x="3184840" y="1383948"/>
                    <a:pt x="3179739" y="1380269"/>
                    <a:pt x="3094165" y="1418547"/>
                  </a:cubicBezTo>
                  <a:cubicBezTo>
                    <a:pt x="3008591" y="1456825"/>
                    <a:pt x="2810421" y="1551395"/>
                    <a:pt x="2715839" y="1594177"/>
                  </a:cubicBezTo>
                  <a:cubicBezTo>
                    <a:pt x="2621257" y="1636959"/>
                    <a:pt x="2698905" y="1621422"/>
                    <a:pt x="2526676" y="1675237"/>
                  </a:cubicBezTo>
                  <a:cubicBezTo>
                    <a:pt x="2491227" y="1686314"/>
                    <a:pt x="2453817" y="1690514"/>
                    <a:pt x="2418583" y="1702257"/>
                  </a:cubicBezTo>
                  <a:cubicBezTo>
                    <a:pt x="2340313" y="1728344"/>
                    <a:pt x="2381869" y="1742241"/>
                    <a:pt x="2283467" y="1756297"/>
                  </a:cubicBezTo>
                  <a:cubicBezTo>
                    <a:pt x="2251940" y="1760800"/>
                    <a:pt x="2219782" y="1762084"/>
                    <a:pt x="2188885" y="1769807"/>
                  </a:cubicBezTo>
                  <a:cubicBezTo>
                    <a:pt x="2057440" y="1802664"/>
                    <a:pt x="1927552" y="1841471"/>
                    <a:pt x="1797048" y="1877886"/>
                  </a:cubicBezTo>
                  <a:cubicBezTo>
                    <a:pt x="1733884" y="1895511"/>
                    <a:pt x="1671783" y="1917182"/>
                    <a:pt x="1607885" y="1931926"/>
                  </a:cubicBezTo>
                  <a:cubicBezTo>
                    <a:pt x="1490784" y="1958946"/>
                    <a:pt x="1374822" y="1991490"/>
                    <a:pt x="1256582" y="2012986"/>
                  </a:cubicBezTo>
                  <a:lnTo>
                    <a:pt x="1107954" y="2040006"/>
                  </a:lnTo>
                  <a:cubicBezTo>
                    <a:pt x="1076540" y="2045241"/>
                    <a:pt x="1044787" y="2048281"/>
                    <a:pt x="1013373" y="2053516"/>
                  </a:cubicBezTo>
                  <a:cubicBezTo>
                    <a:pt x="990720" y="2057291"/>
                    <a:pt x="968549" y="2063779"/>
                    <a:pt x="945815" y="2067026"/>
                  </a:cubicBezTo>
                  <a:cubicBezTo>
                    <a:pt x="852498" y="2080355"/>
                    <a:pt x="740108" y="2087005"/>
                    <a:pt x="648559" y="2094046"/>
                  </a:cubicBezTo>
                  <a:cubicBezTo>
                    <a:pt x="585505" y="2058019"/>
                    <a:pt x="621536" y="1940932"/>
                    <a:pt x="567489" y="1850866"/>
                  </a:cubicBezTo>
                  <a:cubicBezTo>
                    <a:pt x="513442" y="1760800"/>
                    <a:pt x="418860" y="1659475"/>
                    <a:pt x="324279" y="1553647"/>
                  </a:cubicBezTo>
                  <a:cubicBezTo>
                    <a:pt x="229698" y="1447819"/>
                    <a:pt x="47291" y="1269938"/>
                    <a:pt x="0" y="1215898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2607" y="1384281"/>
              <a:ext cx="8861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halkboard"/>
                  <a:cs typeface="Chalkboard"/>
                </a:rPr>
                <a:t>rank-r d-dim states form a manifold of dimension </a:t>
              </a:r>
              <a:r>
                <a:rPr lang="en-US" sz="2800">
                  <a:solidFill>
                    <a:srgbClr val="FFFF00"/>
                  </a:solidFill>
                  <a:latin typeface="Chalkboard"/>
                  <a:cs typeface="Chalkboard"/>
                </a:rPr>
                <a:t>≈rd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75061" y="2225925"/>
            <a:ext cx="7007998" cy="2826673"/>
            <a:chOff x="375061" y="2225925"/>
            <a:chExt cx="7007998" cy="2826673"/>
          </a:xfrm>
        </p:grpSpPr>
        <p:sp>
          <p:nvSpPr>
            <p:cNvPr id="9" name="TextBox 8"/>
            <p:cNvSpPr txBox="1"/>
            <p:nvPr/>
          </p:nvSpPr>
          <p:spPr>
            <a:xfrm>
              <a:off x="375061" y="4590933"/>
              <a:ext cx="7007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ε=0.1 packing net has size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exp(rd)</a:t>
              </a:r>
              <a:r>
                <a:rPr lang="en-US" sz="2400">
                  <a:latin typeface="Chalkboard"/>
                  <a:cs typeface="Chalkboard"/>
                </a:rPr>
                <a:t>  [Szarek ‘81]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51233" y="3144801"/>
              <a:ext cx="513442" cy="513442"/>
              <a:chOff x="4765555" y="4006658"/>
              <a:chExt cx="513442" cy="51344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214443" y="3553922"/>
              <a:ext cx="513442" cy="513442"/>
              <a:chOff x="4765555" y="4006658"/>
              <a:chExt cx="513442" cy="51344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320932" y="2792206"/>
              <a:ext cx="513442" cy="513442"/>
              <a:chOff x="4765555" y="4006658"/>
              <a:chExt cx="513442" cy="51344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638231" y="3206350"/>
              <a:ext cx="513442" cy="513442"/>
              <a:chOff x="4765555" y="4006658"/>
              <a:chExt cx="513442" cy="51344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955530" y="3620494"/>
              <a:ext cx="513442" cy="513442"/>
              <a:chOff x="4765555" y="4006658"/>
              <a:chExt cx="513442" cy="51344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874880" y="2593727"/>
              <a:ext cx="513442" cy="513442"/>
              <a:chOff x="4765555" y="4006658"/>
              <a:chExt cx="513442" cy="513442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238090" y="3002848"/>
              <a:ext cx="513442" cy="513442"/>
              <a:chOff x="4765555" y="4006658"/>
              <a:chExt cx="513442" cy="51344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635320" y="3387690"/>
              <a:ext cx="513442" cy="513442"/>
              <a:chOff x="4765555" y="4006658"/>
              <a:chExt cx="513442" cy="513442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661878" y="2655276"/>
              <a:ext cx="513442" cy="513442"/>
              <a:chOff x="4765555" y="4006658"/>
              <a:chExt cx="513442" cy="51344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058557" y="3069420"/>
              <a:ext cx="513442" cy="513442"/>
              <a:chOff x="4765555" y="4006658"/>
              <a:chExt cx="513442" cy="51344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214320" y="2497934"/>
              <a:ext cx="513442" cy="513442"/>
              <a:chOff x="4765555" y="4006658"/>
              <a:chExt cx="513442" cy="513442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668250" y="2939476"/>
              <a:ext cx="513442" cy="513442"/>
              <a:chOff x="4765555" y="4006658"/>
              <a:chExt cx="513442" cy="51344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728828" y="2241082"/>
              <a:ext cx="513442" cy="513442"/>
              <a:chOff x="4765555" y="4006658"/>
              <a:chExt cx="513442" cy="51344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204887" y="2791306"/>
              <a:ext cx="513442" cy="513442"/>
              <a:chOff x="4765555" y="4006658"/>
              <a:chExt cx="513442" cy="51344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266016" y="2225925"/>
              <a:ext cx="513442" cy="513442"/>
              <a:chOff x="4765555" y="4006658"/>
              <a:chExt cx="513442" cy="51344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773589" y="2908309"/>
              <a:ext cx="513442" cy="513442"/>
              <a:chOff x="4765555" y="4006658"/>
              <a:chExt cx="513442" cy="51344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824624" y="2337006"/>
              <a:ext cx="513442" cy="513442"/>
              <a:chOff x="4765555" y="4006658"/>
              <a:chExt cx="513442" cy="513442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338066" y="2939476"/>
              <a:ext cx="513442" cy="513442"/>
              <a:chOff x="4765555" y="4006658"/>
              <a:chExt cx="513442" cy="513442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398644" y="2241082"/>
              <a:ext cx="513442" cy="513442"/>
              <a:chOff x="4765555" y="4006658"/>
              <a:chExt cx="513442" cy="513442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874703" y="2825326"/>
              <a:ext cx="513442" cy="513442"/>
              <a:chOff x="4765555" y="4006658"/>
              <a:chExt cx="513442" cy="513442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958512" y="2271285"/>
              <a:ext cx="513442" cy="513442"/>
              <a:chOff x="4765555" y="4006658"/>
              <a:chExt cx="513442" cy="513442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443405" y="2908309"/>
              <a:ext cx="513442" cy="513442"/>
              <a:chOff x="4765555" y="4006658"/>
              <a:chExt cx="513442" cy="51344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494440" y="2337006"/>
              <a:ext cx="513442" cy="513442"/>
              <a:chOff x="4765555" y="4006658"/>
              <a:chExt cx="513442" cy="513442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288754" y="3452918"/>
              <a:ext cx="513442" cy="513442"/>
              <a:chOff x="4765555" y="4006658"/>
              <a:chExt cx="513442" cy="51344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65555" y="4006658"/>
                <a:ext cx="513442" cy="51344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976365" y="4227982"/>
                <a:ext cx="96946" cy="9694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atin typeface="Chalkboard"/>
                  <a:cs typeface="Chalkboard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3931272" y="3061103"/>
            <a:ext cx="1970422" cy="788906"/>
            <a:chOff x="3931272" y="3061103"/>
            <a:chExt cx="1970422" cy="788906"/>
          </a:xfrm>
        </p:grpSpPr>
        <p:cxnSp>
          <p:nvCxnSpPr>
            <p:cNvPr id="5" name="Straight Arrow Connector 4"/>
            <p:cNvCxnSpPr>
              <a:stCxn id="74" idx="6"/>
              <a:endCxn id="80" idx="2"/>
            </p:cNvCxnSpPr>
            <p:nvPr/>
          </p:nvCxnSpPr>
          <p:spPr>
            <a:xfrm>
              <a:off x="4512643" y="3061103"/>
              <a:ext cx="471756" cy="117003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931272" y="3388344"/>
              <a:ext cx="1970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distance ≥ ε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45820" y="5537200"/>
            <a:ext cx="6355366" cy="461665"/>
            <a:chOff x="945820" y="5537200"/>
            <a:chExt cx="6355366" cy="461665"/>
          </a:xfrm>
        </p:grpSpPr>
        <p:sp>
          <p:nvSpPr>
            <p:cNvPr id="111" name="TextBox 110"/>
            <p:cNvSpPr txBox="1"/>
            <p:nvPr/>
          </p:nvSpPr>
          <p:spPr>
            <a:xfrm>
              <a:off x="1652465" y="5537200"/>
              <a:ext cx="5648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state estimation can transmit O(rd) bits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945820" y="5679440"/>
              <a:ext cx="635132" cy="284480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39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am_blackboard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8093</TotalTime>
  <Words>745</Words>
  <Application>Microsoft Macintosh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aram_blackboard</vt:lpstr>
      <vt:lpstr>Sample-optimal tomography of quantum states</vt:lpstr>
      <vt:lpstr>state tomography</vt:lpstr>
      <vt:lpstr>how many copies?</vt:lpstr>
      <vt:lpstr>boundary case: d=2</vt:lpstr>
      <vt:lpstr>Local Asymptotic Normality</vt:lpstr>
      <vt:lpstr>boundary case: constant error</vt:lpstr>
      <vt:lpstr>boundary case: r=1</vt:lpstr>
      <vt:lpstr>our results</vt:lpstr>
      <vt:lpstr>lower bound</vt:lpstr>
      <vt:lpstr>Lower bound (for r=d)</vt:lpstr>
      <vt:lpstr>Upper bound inspiration</vt:lpstr>
      <vt:lpstr>symmetries of (Cd)­n</vt:lpstr>
      <vt:lpstr>spectrum estimation</vt:lpstr>
      <vt:lpstr>pretty-good measurement</vt:lpstr>
      <vt:lpstr>putting it together</vt:lpstr>
      <vt:lpstr>things we don’t know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and convex optimization</dc:title>
  <dc:creator>Aram Harrow</dc:creator>
  <cp:lastModifiedBy>MS Office</cp:lastModifiedBy>
  <cp:revision>168</cp:revision>
  <dcterms:created xsi:type="dcterms:W3CDTF">2014-09-24T18:20:01Z</dcterms:created>
  <dcterms:modified xsi:type="dcterms:W3CDTF">2015-09-18T10:53:23Z</dcterms:modified>
</cp:coreProperties>
</file>